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425" r:id="rId3"/>
    <p:sldId id="488" r:id="rId4"/>
    <p:sldId id="478" r:id="rId5"/>
    <p:sldId id="472" r:id="rId6"/>
    <p:sldId id="476" r:id="rId7"/>
    <p:sldId id="479" r:id="rId8"/>
    <p:sldId id="475" r:id="rId9"/>
    <p:sldId id="485" r:id="rId10"/>
    <p:sldId id="486" r:id="rId11"/>
    <p:sldId id="473" r:id="rId12"/>
    <p:sldId id="489" r:id="rId13"/>
    <p:sldId id="440" r:id="rId14"/>
    <p:sldId id="457" r:id="rId15"/>
    <p:sldId id="458" r:id="rId16"/>
    <p:sldId id="459" r:id="rId17"/>
    <p:sldId id="460" r:id="rId18"/>
    <p:sldId id="464" r:id="rId19"/>
    <p:sldId id="462" r:id="rId20"/>
    <p:sldId id="480" r:id="rId21"/>
    <p:sldId id="463" r:id="rId22"/>
    <p:sldId id="466" r:id="rId23"/>
    <p:sldId id="470" r:id="rId24"/>
    <p:sldId id="430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8F"/>
    <a:srgbClr val="FFFFFF"/>
    <a:srgbClr val="FFCC99"/>
    <a:srgbClr val="A50021"/>
    <a:srgbClr val="1FBB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72;&#1088;&#1072;&#1090;&#1086;&#1074;\&#1084;&#1086;&#1085;&#1080;&#1090;&#1086;&#1088;&#1080;&#1085;&#1075;%20&#1087;&#1089;&#1080;&#1093;%20&#1089;&#1083;&#1091;&#1078;&#1073;%202019\&#1087;&#1086;&#1089;&#1090;&#1088;&#1086;&#1077;&#1085;&#1080;&#1077;%20&#1076;&#1080;&#1072;&#1075;&#1088;&#1072;&#1084;&#1084;_&#1095;&#1072;&#1089;&#1090;&#1100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0634553059366971"/>
          <c:y val="0.21369924399292758"/>
          <c:w val="0.4717575741274565"/>
          <c:h val="0.76733056124516152"/>
        </c:manualLayout>
      </c:layout>
      <c:barChart>
        <c:barDir val="bar"/>
        <c:grouping val="clustered"/>
        <c:ser>
          <c:idx val="0"/>
          <c:order val="0"/>
          <c:dPt>
            <c:idx val="4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B3-4B21-A3F0-F83CBB1C91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организациям'!$A$16:$A$20</c:f>
              <c:strCache>
                <c:ptCount val="5"/>
                <c:pt idx="0">
                  <c:v>другие учреждения</c:v>
                </c:pt>
                <c:pt idx="1">
                  <c:v>социальные приюты для детей и подростков</c:v>
                </c:pt>
                <c:pt idx="2">
                  <c:v> реабилитационные центры для детей и подростков с ОВЗ</c:v>
                </c:pt>
                <c:pt idx="3">
                  <c:v>дома-интернаты для престарелых и инвалидов </c:v>
                </c:pt>
                <c:pt idx="4">
                  <c:v>комплексные центры социального обслуживания населения</c:v>
                </c:pt>
              </c:strCache>
            </c:strRef>
          </c:cat>
          <c:val>
            <c:numRef>
              <c:f>'по организациям'!$C$16:$C$20</c:f>
              <c:numCache>
                <c:formatCode>0.0%</c:formatCode>
                <c:ptCount val="5"/>
                <c:pt idx="0">
                  <c:v>0.10638297872340426</c:v>
                </c:pt>
                <c:pt idx="1">
                  <c:v>9.0425531914893706E-2</c:v>
                </c:pt>
                <c:pt idx="2">
                  <c:v>0.10106382978723417</c:v>
                </c:pt>
                <c:pt idx="3">
                  <c:v>0.10106382978723417</c:v>
                </c:pt>
                <c:pt idx="4">
                  <c:v>0.60106382978723305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B3-4B21-A3F0-F83CBB1C911C}"/>
            </c:ext>
          </c:extLst>
        </c:ser>
        <c:dLbls>
          <c:showVal val="1"/>
        </c:dLbls>
        <c:axId val="76575104"/>
        <c:axId val="76577024"/>
      </c:barChart>
      <c:catAx>
        <c:axId val="7657510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76577024"/>
        <c:crosses val="autoZero"/>
        <c:auto val="1"/>
        <c:lblAlgn val="ctr"/>
        <c:lblOffset val="100"/>
      </c:catAx>
      <c:valAx>
        <c:axId val="76577024"/>
        <c:scaling>
          <c:orientation val="minMax"/>
        </c:scaling>
        <c:delete val="1"/>
        <c:axPos val="b"/>
        <c:numFmt formatCode="0.0%" sourceLinked="1"/>
        <c:tickLblPos val="none"/>
        <c:crossAx val="76575104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BCE21-4242-4032-8C80-ED7E51EFB5DF}" type="doc">
      <dgm:prSet loTypeId="urn:microsoft.com/office/officeart/2005/8/layout/list1" loCatId="list" qsTypeId="urn:microsoft.com/office/officeart/2005/8/quickstyle/3d2#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9B7ED0D-73D3-465E-A50F-88BEE719502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развитие нормативно-правовой основы психологической деятельности </a:t>
          </a:r>
          <a:endParaRPr lang="ru-RU" sz="2400" b="1" dirty="0">
            <a:solidFill>
              <a:srgbClr val="002060"/>
            </a:solidFill>
          </a:endParaRPr>
        </a:p>
      </dgm:t>
    </dgm:pt>
    <dgm:pt modelId="{877405EB-544B-4D78-911E-1100DB4D2B7F}" type="parTrans" cxnId="{1D580804-2A70-4F85-A458-9E06192E99E5}">
      <dgm:prSet/>
      <dgm:spPr/>
      <dgm:t>
        <a:bodyPr/>
        <a:lstStyle/>
        <a:p>
          <a:endParaRPr lang="ru-RU"/>
        </a:p>
      </dgm:t>
    </dgm:pt>
    <dgm:pt modelId="{18065D30-937C-4717-8A50-722977D73788}" type="sibTrans" cxnId="{1D580804-2A70-4F85-A458-9E06192E99E5}">
      <dgm:prSet/>
      <dgm:spPr/>
      <dgm:t>
        <a:bodyPr/>
        <a:lstStyle/>
        <a:p>
          <a:endParaRPr lang="ru-RU"/>
        </a:p>
      </dgm:t>
    </dgm:pt>
    <dgm:pt modelId="{8A2FF246-7184-4BC2-8568-13A6F1DA5EA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переформатирование подходов к маршрутам профессионального развития психологов</a:t>
          </a:r>
          <a:endParaRPr lang="ru-RU" sz="2400" b="1" dirty="0">
            <a:solidFill>
              <a:srgbClr val="002060"/>
            </a:solidFill>
          </a:endParaRPr>
        </a:p>
      </dgm:t>
    </dgm:pt>
    <dgm:pt modelId="{9C08ED5F-18C6-415B-A367-236DC20AE59B}" type="parTrans" cxnId="{16AF265E-D12C-4B9F-B7BC-73CE4AB03571}">
      <dgm:prSet/>
      <dgm:spPr/>
      <dgm:t>
        <a:bodyPr/>
        <a:lstStyle/>
        <a:p>
          <a:endParaRPr lang="ru-RU"/>
        </a:p>
      </dgm:t>
    </dgm:pt>
    <dgm:pt modelId="{05F610DF-9EA5-45CA-AB97-6D53D5B6BF32}" type="sibTrans" cxnId="{16AF265E-D12C-4B9F-B7BC-73CE4AB03571}">
      <dgm:prSet/>
      <dgm:spPr/>
      <dgm:t>
        <a:bodyPr/>
        <a:lstStyle/>
        <a:p>
          <a:endParaRPr lang="ru-RU"/>
        </a:p>
      </dgm:t>
    </dgm:pt>
    <dgm:pt modelId="{E8835611-56DC-4B34-9BC5-77615712FDB0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синхронизация деятельности психологических служб по ведомствам и на муниципальном уровне</a:t>
          </a:r>
          <a:endParaRPr lang="ru-RU" sz="2400" b="1" dirty="0">
            <a:solidFill>
              <a:srgbClr val="002060"/>
            </a:solidFill>
          </a:endParaRPr>
        </a:p>
      </dgm:t>
    </dgm:pt>
    <dgm:pt modelId="{CD23736F-8B6F-40CE-919B-690A7F3AC217}" type="parTrans" cxnId="{B8765EC3-5C32-4707-BFC6-516E0000B565}">
      <dgm:prSet/>
      <dgm:spPr/>
      <dgm:t>
        <a:bodyPr/>
        <a:lstStyle/>
        <a:p>
          <a:endParaRPr lang="ru-RU"/>
        </a:p>
      </dgm:t>
    </dgm:pt>
    <dgm:pt modelId="{DD870DCF-3CF3-4CC4-8E59-2DAB0C84E838}" type="sibTrans" cxnId="{B8765EC3-5C32-4707-BFC6-516E0000B565}">
      <dgm:prSet/>
      <dgm:spPr/>
      <dgm:t>
        <a:bodyPr/>
        <a:lstStyle/>
        <a:p>
          <a:endParaRPr lang="ru-RU"/>
        </a:p>
      </dgm:t>
    </dgm:pt>
    <dgm:pt modelId="{8259476F-5499-421C-B6F9-9D33DB319F51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запуск системы межотраслевого взаимодействия психологического сопровождения молодежи</a:t>
          </a:r>
        </a:p>
      </dgm:t>
    </dgm:pt>
    <dgm:pt modelId="{796F78CF-72BC-4F61-A2B7-CEDF2FB489CA}" type="parTrans" cxnId="{C5A9133D-184C-47B1-B65E-9BB6B375310C}">
      <dgm:prSet/>
      <dgm:spPr/>
    </dgm:pt>
    <dgm:pt modelId="{5F397AD0-0316-48CB-A870-DE44BA5B51D8}" type="sibTrans" cxnId="{C5A9133D-184C-47B1-B65E-9BB6B375310C}">
      <dgm:prSet/>
      <dgm:spPr/>
    </dgm:pt>
    <dgm:pt modelId="{528549C1-6D65-4648-AA43-E3BC0B03402D}" type="pres">
      <dgm:prSet presAssocID="{B61BCE21-4242-4032-8C80-ED7E51EFB5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3B94-72D6-4242-A65E-1EF5CC123E85}" type="pres">
      <dgm:prSet presAssocID="{D9B7ED0D-73D3-465E-A50F-88BEE719502C}" presName="parentLin" presStyleCnt="0"/>
      <dgm:spPr/>
    </dgm:pt>
    <dgm:pt modelId="{D05A0162-D9D3-4897-95DF-73DC3C73179B}" type="pres">
      <dgm:prSet presAssocID="{D9B7ED0D-73D3-465E-A50F-88BEE719502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8054FC0-6F7D-4C8C-9E45-586498F8A61A}" type="pres">
      <dgm:prSet presAssocID="{D9B7ED0D-73D3-465E-A50F-88BEE719502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6E0D0-0A4F-4E40-9B96-F87B45AE68D7}" type="pres">
      <dgm:prSet presAssocID="{D9B7ED0D-73D3-465E-A50F-88BEE719502C}" presName="negativeSpace" presStyleCnt="0"/>
      <dgm:spPr/>
    </dgm:pt>
    <dgm:pt modelId="{76BE16FB-8C81-4BB0-A847-36A159D333A7}" type="pres">
      <dgm:prSet presAssocID="{D9B7ED0D-73D3-465E-A50F-88BEE719502C}" presName="childText" presStyleLbl="conFgAcc1" presStyleIdx="0" presStyleCnt="4">
        <dgm:presLayoutVars>
          <dgm:bulletEnabled val="1"/>
        </dgm:presLayoutVars>
      </dgm:prSet>
      <dgm:spPr/>
    </dgm:pt>
    <dgm:pt modelId="{88152DDD-81FF-4E85-A221-6E5A5541BB15}" type="pres">
      <dgm:prSet presAssocID="{18065D30-937C-4717-8A50-722977D73788}" presName="spaceBetweenRectangles" presStyleCnt="0"/>
      <dgm:spPr/>
    </dgm:pt>
    <dgm:pt modelId="{AF00D0AF-E308-4104-BB8C-D53CFB505FEA}" type="pres">
      <dgm:prSet presAssocID="{8A2FF246-7184-4BC2-8568-13A6F1DA5EA6}" presName="parentLin" presStyleCnt="0"/>
      <dgm:spPr/>
    </dgm:pt>
    <dgm:pt modelId="{C6EF66A1-0015-4F62-9B2E-699967A7D0C9}" type="pres">
      <dgm:prSet presAssocID="{8A2FF246-7184-4BC2-8568-13A6F1DA5EA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8D8C7A-EFB0-427E-A69A-B06CE1BA9EF8}" type="pres">
      <dgm:prSet presAssocID="{8A2FF246-7184-4BC2-8568-13A6F1DA5E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E6BE9-F999-41C2-8EFB-E2F47801DD8C}" type="pres">
      <dgm:prSet presAssocID="{8A2FF246-7184-4BC2-8568-13A6F1DA5EA6}" presName="negativeSpace" presStyleCnt="0"/>
      <dgm:spPr/>
    </dgm:pt>
    <dgm:pt modelId="{001D106F-1402-4E14-863C-7996494AD496}" type="pres">
      <dgm:prSet presAssocID="{8A2FF246-7184-4BC2-8568-13A6F1DA5EA6}" presName="childText" presStyleLbl="conFgAcc1" presStyleIdx="1" presStyleCnt="4">
        <dgm:presLayoutVars>
          <dgm:bulletEnabled val="1"/>
        </dgm:presLayoutVars>
      </dgm:prSet>
      <dgm:spPr/>
    </dgm:pt>
    <dgm:pt modelId="{0C9B7EF8-802D-40F3-A316-D81DB1A16AC1}" type="pres">
      <dgm:prSet presAssocID="{05F610DF-9EA5-45CA-AB97-6D53D5B6BF32}" presName="spaceBetweenRectangles" presStyleCnt="0"/>
      <dgm:spPr/>
    </dgm:pt>
    <dgm:pt modelId="{4F10781A-6B9B-4F44-AD46-963474FFF14E}" type="pres">
      <dgm:prSet presAssocID="{E8835611-56DC-4B34-9BC5-77615712FDB0}" presName="parentLin" presStyleCnt="0"/>
      <dgm:spPr/>
    </dgm:pt>
    <dgm:pt modelId="{A5CE5224-A200-4E78-8BDE-D4FCB9454346}" type="pres">
      <dgm:prSet presAssocID="{E8835611-56DC-4B34-9BC5-77615712FDB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3FC5A54-A976-4439-B513-53D31DB16D3A}" type="pres">
      <dgm:prSet presAssocID="{E8835611-56DC-4B34-9BC5-77615712FD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FDF24-DF3D-41DF-8AF6-1B995B5E6FB4}" type="pres">
      <dgm:prSet presAssocID="{E8835611-56DC-4B34-9BC5-77615712FDB0}" presName="negativeSpace" presStyleCnt="0"/>
      <dgm:spPr/>
    </dgm:pt>
    <dgm:pt modelId="{FE681FCD-1ACA-4ED1-9558-C2ACF3D64899}" type="pres">
      <dgm:prSet presAssocID="{E8835611-56DC-4B34-9BC5-77615712FDB0}" presName="childText" presStyleLbl="conFgAcc1" presStyleIdx="2" presStyleCnt="4">
        <dgm:presLayoutVars>
          <dgm:bulletEnabled val="1"/>
        </dgm:presLayoutVars>
      </dgm:prSet>
      <dgm:spPr/>
    </dgm:pt>
    <dgm:pt modelId="{E9DC95CE-2AF0-489E-82AE-FB7644876E2E}" type="pres">
      <dgm:prSet presAssocID="{DD870DCF-3CF3-4CC4-8E59-2DAB0C84E838}" presName="spaceBetweenRectangles" presStyleCnt="0"/>
      <dgm:spPr/>
    </dgm:pt>
    <dgm:pt modelId="{013095CC-FBA0-43A2-8A75-364B95308B74}" type="pres">
      <dgm:prSet presAssocID="{8259476F-5499-421C-B6F9-9D33DB319F51}" presName="parentLin" presStyleCnt="0"/>
      <dgm:spPr/>
    </dgm:pt>
    <dgm:pt modelId="{7408E740-87BF-4AEA-8DA5-AE85A024627D}" type="pres">
      <dgm:prSet presAssocID="{8259476F-5499-421C-B6F9-9D33DB319F5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C716C1D-2B89-40A1-A4FA-F3ACC8F5EEC9}" type="pres">
      <dgm:prSet presAssocID="{8259476F-5499-421C-B6F9-9D33DB319F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9DEF2-1675-4827-BD1F-D7FC31CF253B}" type="pres">
      <dgm:prSet presAssocID="{8259476F-5499-421C-B6F9-9D33DB319F51}" presName="negativeSpace" presStyleCnt="0"/>
      <dgm:spPr/>
    </dgm:pt>
    <dgm:pt modelId="{2C4A0536-0AA4-4D18-BBDA-02B91F97D900}" type="pres">
      <dgm:prSet presAssocID="{8259476F-5499-421C-B6F9-9D33DB319F5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0F63F3C-30BF-4B34-80CD-6F08A6E63A71}" type="presOf" srcId="{D9B7ED0D-73D3-465E-A50F-88BEE719502C}" destId="{D05A0162-D9D3-4897-95DF-73DC3C73179B}" srcOrd="0" destOrd="0" presId="urn:microsoft.com/office/officeart/2005/8/layout/list1"/>
    <dgm:cxn modelId="{1D580804-2A70-4F85-A458-9E06192E99E5}" srcId="{B61BCE21-4242-4032-8C80-ED7E51EFB5DF}" destId="{D9B7ED0D-73D3-465E-A50F-88BEE719502C}" srcOrd="0" destOrd="0" parTransId="{877405EB-544B-4D78-911E-1100DB4D2B7F}" sibTransId="{18065D30-937C-4717-8A50-722977D73788}"/>
    <dgm:cxn modelId="{70FABCC4-4A7F-4C88-9150-91DFB5101005}" type="presOf" srcId="{E8835611-56DC-4B34-9BC5-77615712FDB0}" destId="{A5CE5224-A200-4E78-8BDE-D4FCB9454346}" srcOrd="0" destOrd="0" presId="urn:microsoft.com/office/officeart/2005/8/layout/list1"/>
    <dgm:cxn modelId="{C5A9133D-184C-47B1-B65E-9BB6B375310C}" srcId="{B61BCE21-4242-4032-8C80-ED7E51EFB5DF}" destId="{8259476F-5499-421C-B6F9-9D33DB319F51}" srcOrd="3" destOrd="0" parTransId="{796F78CF-72BC-4F61-A2B7-CEDF2FB489CA}" sibTransId="{5F397AD0-0316-48CB-A870-DE44BA5B51D8}"/>
    <dgm:cxn modelId="{731DA6FA-22C2-4E46-847A-91782156974C}" type="presOf" srcId="{E8835611-56DC-4B34-9BC5-77615712FDB0}" destId="{53FC5A54-A976-4439-B513-53D31DB16D3A}" srcOrd="1" destOrd="0" presId="urn:microsoft.com/office/officeart/2005/8/layout/list1"/>
    <dgm:cxn modelId="{1CEF58CA-0414-43F2-8132-7DCC897CC5B0}" type="presOf" srcId="{8A2FF246-7184-4BC2-8568-13A6F1DA5EA6}" destId="{058D8C7A-EFB0-427E-A69A-B06CE1BA9EF8}" srcOrd="1" destOrd="0" presId="urn:microsoft.com/office/officeart/2005/8/layout/list1"/>
    <dgm:cxn modelId="{B8765EC3-5C32-4707-BFC6-516E0000B565}" srcId="{B61BCE21-4242-4032-8C80-ED7E51EFB5DF}" destId="{E8835611-56DC-4B34-9BC5-77615712FDB0}" srcOrd="2" destOrd="0" parTransId="{CD23736F-8B6F-40CE-919B-690A7F3AC217}" sibTransId="{DD870DCF-3CF3-4CC4-8E59-2DAB0C84E838}"/>
    <dgm:cxn modelId="{2A7A35C6-BA8E-47E5-A63F-FCBC2628A41F}" type="presOf" srcId="{D9B7ED0D-73D3-465E-A50F-88BEE719502C}" destId="{18054FC0-6F7D-4C8C-9E45-586498F8A61A}" srcOrd="1" destOrd="0" presId="urn:microsoft.com/office/officeart/2005/8/layout/list1"/>
    <dgm:cxn modelId="{50E77D18-A895-4DD0-A5A1-B4EA4C37DE5F}" type="presOf" srcId="{B61BCE21-4242-4032-8C80-ED7E51EFB5DF}" destId="{528549C1-6D65-4648-AA43-E3BC0B03402D}" srcOrd="0" destOrd="0" presId="urn:microsoft.com/office/officeart/2005/8/layout/list1"/>
    <dgm:cxn modelId="{9A95288E-7E35-43CD-91ED-D11A4BA345DC}" type="presOf" srcId="{8A2FF246-7184-4BC2-8568-13A6F1DA5EA6}" destId="{C6EF66A1-0015-4F62-9B2E-699967A7D0C9}" srcOrd="0" destOrd="0" presId="urn:microsoft.com/office/officeart/2005/8/layout/list1"/>
    <dgm:cxn modelId="{25D0F2A3-716F-4122-8A90-ECEAE2C02BA1}" type="presOf" srcId="{8259476F-5499-421C-B6F9-9D33DB319F51}" destId="{7408E740-87BF-4AEA-8DA5-AE85A024627D}" srcOrd="0" destOrd="0" presId="urn:microsoft.com/office/officeart/2005/8/layout/list1"/>
    <dgm:cxn modelId="{4FF43833-2CAA-49B9-936E-B8CB5EFD79EB}" type="presOf" srcId="{8259476F-5499-421C-B6F9-9D33DB319F51}" destId="{AC716C1D-2B89-40A1-A4FA-F3ACC8F5EEC9}" srcOrd="1" destOrd="0" presId="urn:microsoft.com/office/officeart/2005/8/layout/list1"/>
    <dgm:cxn modelId="{16AF265E-D12C-4B9F-B7BC-73CE4AB03571}" srcId="{B61BCE21-4242-4032-8C80-ED7E51EFB5DF}" destId="{8A2FF246-7184-4BC2-8568-13A6F1DA5EA6}" srcOrd="1" destOrd="0" parTransId="{9C08ED5F-18C6-415B-A367-236DC20AE59B}" sibTransId="{05F610DF-9EA5-45CA-AB97-6D53D5B6BF32}"/>
    <dgm:cxn modelId="{F2EA1E1C-5256-44E7-BA04-BC300530CC61}" type="presParOf" srcId="{528549C1-6D65-4648-AA43-E3BC0B03402D}" destId="{A7563B94-72D6-4242-A65E-1EF5CC123E85}" srcOrd="0" destOrd="0" presId="urn:microsoft.com/office/officeart/2005/8/layout/list1"/>
    <dgm:cxn modelId="{7497D58A-BFDB-45D8-9EC7-77EA41548797}" type="presParOf" srcId="{A7563B94-72D6-4242-A65E-1EF5CC123E85}" destId="{D05A0162-D9D3-4897-95DF-73DC3C73179B}" srcOrd="0" destOrd="0" presId="urn:microsoft.com/office/officeart/2005/8/layout/list1"/>
    <dgm:cxn modelId="{92E8EE53-24C1-42B6-A468-A0A7B757F485}" type="presParOf" srcId="{A7563B94-72D6-4242-A65E-1EF5CC123E85}" destId="{18054FC0-6F7D-4C8C-9E45-586498F8A61A}" srcOrd="1" destOrd="0" presId="urn:microsoft.com/office/officeart/2005/8/layout/list1"/>
    <dgm:cxn modelId="{85810087-B075-43A6-AFC5-DC89B30E9683}" type="presParOf" srcId="{528549C1-6D65-4648-AA43-E3BC0B03402D}" destId="{B776E0D0-0A4F-4E40-9B96-F87B45AE68D7}" srcOrd="1" destOrd="0" presId="urn:microsoft.com/office/officeart/2005/8/layout/list1"/>
    <dgm:cxn modelId="{F2AA415C-59A9-450C-909F-E29D3629CC96}" type="presParOf" srcId="{528549C1-6D65-4648-AA43-E3BC0B03402D}" destId="{76BE16FB-8C81-4BB0-A847-36A159D333A7}" srcOrd="2" destOrd="0" presId="urn:microsoft.com/office/officeart/2005/8/layout/list1"/>
    <dgm:cxn modelId="{12504B49-33C1-41B9-A676-48228BEA1DC1}" type="presParOf" srcId="{528549C1-6D65-4648-AA43-E3BC0B03402D}" destId="{88152DDD-81FF-4E85-A221-6E5A5541BB15}" srcOrd="3" destOrd="0" presId="urn:microsoft.com/office/officeart/2005/8/layout/list1"/>
    <dgm:cxn modelId="{EB8FDFF6-2F01-4B45-B345-D2C3B30EB5AD}" type="presParOf" srcId="{528549C1-6D65-4648-AA43-E3BC0B03402D}" destId="{AF00D0AF-E308-4104-BB8C-D53CFB505FEA}" srcOrd="4" destOrd="0" presId="urn:microsoft.com/office/officeart/2005/8/layout/list1"/>
    <dgm:cxn modelId="{0783ED00-752D-43DF-AF00-20DCA13D6D88}" type="presParOf" srcId="{AF00D0AF-E308-4104-BB8C-D53CFB505FEA}" destId="{C6EF66A1-0015-4F62-9B2E-699967A7D0C9}" srcOrd="0" destOrd="0" presId="urn:microsoft.com/office/officeart/2005/8/layout/list1"/>
    <dgm:cxn modelId="{D24B3E8D-7CC1-4461-81C3-792D30EB7B21}" type="presParOf" srcId="{AF00D0AF-E308-4104-BB8C-D53CFB505FEA}" destId="{058D8C7A-EFB0-427E-A69A-B06CE1BA9EF8}" srcOrd="1" destOrd="0" presId="urn:microsoft.com/office/officeart/2005/8/layout/list1"/>
    <dgm:cxn modelId="{E0DBC389-928C-44DF-8FB8-190794B07682}" type="presParOf" srcId="{528549C1-6D65-4648-AA43-E3BC0B03402D}" destId="{72DE6BE9-F999-41C2-8EFB-E2F47801DD8C}" srcOrd="5" destOrd="0" presId="urn:microsoft.com/office/officeart/2005/8/layout/list1"/>
    <dgm:cxn modelId="{8A3B3A80-1351-4532-A134-6072FCEBC06F}" type="presParOf" srcId="{528549C1-6D65-4648-AA43-E3BC0B03402D}" destId="{001D106F-1402-4E14-863C-7996494AD496}" srcOrd="6" destOrd="0" presId="urn:microsoft.com/office/officeart/2005/8/layout/list1"/>
    <dgm:cxn modelId="{D382F526-F1CF-448A-AE2F-3578AEACF535}" type="presParOf" srcId="{528549C1-6D65-4648-AA43-E3BC0B03402D}" destId="{0C9B7EF8-802D-40F3-A316-D81DB1A16AC1}" srcOrd="7" destOrd="0" presId="urn:microsoft.com/office/officeart/2005/8/layout/list1"/>
    <dgm:cxn modelId="{80384FC8-EB93-4C88-96F3-B861DB0DE027}" type="presParOf" srcId="{528549C1-6D65-4648-AA43-E3BC0B03402D}" destId="{4F10781A-6B9B-4F44-AD46-963474FFF14E}" srcOrd="8" destOrd="0" presId="urn:microsoft.com/office/officeart/2005/8/layout/list1"/>
    <dgm:cxn modelId="{534BE229-25A9-4995-ABAA-3824C55C02F0}" type="presParOf" srcId="{4F10781A-6B9B-4F44-AD46-963474FFF14E}" destId="{A5CE5224-A200-4E78-8BDE-D4FCB9454346}" srcOrd="0" destOrd="0" presId="urn:microsoft.com/office/officeart/2005/8/layout/list1"/>
    <dgm:cxn modelId="{33A8DEAE-951E-4328-AB6C-BBBDEC277160}" type="presParOf" srcId="{4F10781A-6B9B-4F44-AD46-963474FFF14E}" destId="{53FC5A54-A976-4439-B513-53D31DB16D3A}" srcOrd="1" destOrd="0" presId="urn:microsoft.com/office/officeart/2005/8/layout/list1"/>
    <dgm:cxn modelId="{8DB0EE86-610C-4F73-89FD-F022F4CBC239}" type="presParOf" srcId="{528549C1-6D65-4648-AA43-E3BC0B03402D}" destId="{BE4FDF24-DF3D-41DF-8AF6-1B995B5E6FB4}" srcOrd="9" destOrd="0" presId="urn:microsoft.com/office/officeart/2005/8/layout/list1"/>
    <dgm:cxn modelId="{BCDF481E-6F73-4E97-A2D6-C57F06CFE879}" type="presParOf" srcId="{528549C1-6D65-4648-AA43-E3BC0B03402D}" destId="{FE681FCD-1ACA-4ED1-9558-C2ACF3D64899}" srcOrd="10" destOrd="0" presId="urn:microsoft.com/office/officeart/2005/8/layout/list1"/>
    <dgm:cxn modelId="{373AB014-0D1B-4B93-BDB4-2173F928655C}" type="presParOf" srcId="{528549C1-6D65-4648-AA43-E3BC0B03402D}" destId="{E9DC95CE-2AF0-489E-82AE-FB7644876E2E}" srcOrd="11" destOrd="0" presId="urn:microsoft.com/office/officeart/2005/8/layout/list1"/>
    <dgm:cxn modelId="{2DE4291D-0281-4D25-BB56-913AEEF3305C}" type="presParOf" srcId="{528549C1-6D65-4648-AA43-E3BC0B03402D}" destId="{013095CC-FBA0-43A2-8A75-364B95308B74}" srcOrd="12" destOrd="0" presId="urn:microsoft.com/office/officeart/2005/8/layout/list1"/>
    <dgm:cxn modelId="{1B1EF460-7542-41E0-AB1E-A61BA6F4278C}" type="presParOf" srcId="{013095CC-FBA0-43A2-8A75-364B95308B74}" destId="{7408E740-87BF-4AEA-8DA5-AE85A024627D}" srcOrd="0" destOrd="0" presId="urn:microsoft.com/office/officeart/2005/8/layout/list1"/>
    <dgm:cxn modelId="{B4E0974A-9858-4D91-BD82-0DA204D1499C}" type="presParOf" srcId="{013095CC-FBA0-43A2-8A75-364B95308B74}" destId="{AC716C1D-2B89-40A1-A4FA-F3ACC8F5EEC9}" srcOrd="1" destOrd="0" presId="urn:microsoft.com/office/officeart/2005/8/layout/list1"/>
    <dgm:cxn modelId="{C0A5913E-C386-4D75-AC4A-7BDFA6031E9D}" type="presParOf" srcId="{528549C1-6D65-4648-AA43-E3BC0B03402D}" destId="{FFC9DEF2-1675-4827-BD1F-D7FC31CF253B}" srcOrd="13" destOrd="0" presId="urn:microsoft.com/office/officeart/2005/8/layout/list1"/>
    <dgm:cxn modelId="{E0370894-A981-4AF0-A047-41A244C74FE6}" type="presParOf" srcId="{528549C1-6D65-4648-AA43-E3BC0B03402D}" destId="{2C4A0536-0AA4-4D18-BBDA-02B91F97D9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D5AED-B414-4266-A571-C2CD53BB784F}" type="doc">
      <dgm:prSet loTypeId="urn:microsoft.com/office/officeart/2005/8/layout/vList3#1" loCatId="list" qsTypeId="urn:microsoft.com/office/officeart/2005/8/quickstyle/3d2#2" qsCatId="3D" csTypeId="urn:microsoft.com/office/officeart/2005/8/colors/colorful5" csCatId="colorful" phldr="1"/>
      <dgm:spPr/>
    </dgm:pt>
    <dgm:pt modelId="{BDC0A9B7-BDCF-4F0D-A5F3-A9297DD3FB29}">
      <dgm:prSet phldrT="[Текст]"/>
      <dgm:spPr/>
      <dgm:t>
        <a:bodyPr/>
        <a:lstStyle/>
        <a:p>
          <a:r>
            <a:rPr lang="ru-RU" dirty="0" smtClean="0"/>
            <a:t>мониторинг актуального состояния системы психологической помощи населению Республики Татарстан</a:t>
          </a:r>
          <a:endParaRPr lang="ru-RU" dirty="0"/>
        </a:p>
      </dgm:t>
    </dgm:pt>
    <dgm:pt modelId="{F3811D1A-8F73-4169-BF66-A84ED343BFBE}" type="parTrans" cxnId="{84A50AF6-EDA5-4869-B557-4FD154FF227F}">
      <dgm:prSet/>
      <dgm:spPr/>
      <dgm:t>
        <a:bodyPr/>
        <a:lstStyle/>
        <a:p>
          <a:endParaRPr lang="ru-RU"/>
        </a:p>
      </dgm:t>
    </dgm:pt>
    <dgm:pt modelId="{A64A7BE6-4396-4425-8297-2D5F0D8A9C5F}" type="sibTrans" cxnId="{84A50AF6-EDA5-4869-B557-4FD154FF227F}">
      <dgm:prSet/>
      <dgm:spPr/>
      <dgm:t>
        <a:bodyPr/>
        <a:lstStyle/>
        <a:p>
          <a:endParaRPr lang="ru-RU"/>
        </a:p>
      </dgm:t>
    </dgm:pt>
    <dgm:pt modelId="{6EBAD9C5-781F-490C-87D1-9EEE6CAB18FB}">
      <dgm:prSet phldrT="[Текст]"/>
      <dgm:spPr/>
      <dgm:t>
        <a:bodyPr/>
        <a:lstStyle/>
        <a:p>
          <a:r>
            <a:rPr lang="ru-RU" dirty="0" smtClean="0"/>
            <a:t>разработка 6-ти документов нормативно-правового регулирования психологической деятельности в РТ</a:t>
          </a:r>
          <a:endParaRPr lang="ru-RU" dirty="0"/>
        </a:p>
      </dgm:t>
    </dgm:pt>
    <dgm:pt modelId="{8D0AFEC9-D8E6-4425-9F17-FD4A55E43B6D}" type="parTrans" cxnId="{EFFF3AE1-BFDB-4A2F-B8EB-1291C4A7272F}">
      <dgm:prSet/>
      <dgm:spPr/>
      <dgm:t>
        <a:bodyPr/>
        <a:lstStyle/>
        <a:p>
          <a:endParaRPr lang="ru-RU"/>
        </a:p>
      </dgm:t>
    </dgm:pt>
    <dgm:pt modelId="{B7B271FD-41FE-4171-BDD4-67B8DF3887EE}" type="sibTrans" cxnId="{EFFF3AE1-BFDB-4A2F-B8EB-1291C4A7272F}">
      <dgm:prSet/>
      <dgm:spPr/>
      <dgm:t>
        <a:bodyPr/>
        <a:lstStyle/>
        <a:p>
          <a:endParaRPr lang="ru-RU"/>
        </a:p>
      </dgm:t>
    </dgm:pt>
    <dgm:pt modelId="{31DA83A5-3669-48EE-8229-3A9CCC102813}">
      <dgm:prSet phldrT="[Текст]"/>
      <dgm:spPr/>
      <dgm:t>
        <a:bodyPr/>
        <a:lstStyle/>
        <a:p>
          <a:r>
            <a:rPr lang="ru-RU" dirty="0" smtClean="0"/>
            <a:t>формирование единого банка технологий и программ повышения квалификации и /или переподготовки психологов </a:t>
          </a:r>
          <a:endParaRPr lang="ru-RU" dirty="0"/>
        </a:p>
      </dgm:t>
    </dgm:pt>
    <dgm:pt modelId="{0CE3C45F-4176-4E18-AC04-C7529D95A88D}" type="parTrans" cxnId="{8DF21C6C-3106-49B7-A4C6-0ED7295803FE}">
      <dgm:prSet/>
      <dgm:spPr/>
      <dgm:t>
        <a:bodyPr/>
        <a:lstStyle/>
        <a:p>
          <a:endParaRPr lang="ru-RU"/>
        </a:p>
      </dgm:t>
    </dgm:pt>
    <dgm:pt modelId="{D711607C-FE7D-44B3-8B10-214F04E4FCBA}" type="sibTrans" cxnId="{8DF21C6C-3106-49B7-A4C6-0ED7295803FE}">
      <dgm:prSet/>
      <dgm:spPr/>
      <dgm:t>
        <a:bodyPr/>
        <a:lstStyle/>
        <a:p>
          <a:endParaRPr lang="ru-RU"/>
        </a:p>
      </dgm:t>
    </dgm:pt>
    <dgm:pt modelId="{7DA8B6FD-06C8-4A6C-BFF2-A2F8295A1A38}">
      <dgm:prSet phldrT="[Текст]"/>
      <dgm:spPr/>
      <dgm:t>
        <a:bodyPr/>
        <a:lstStyle/>
        <a:p>
          <a:r>
            <a:rPr lang="ru-RU" dirty="0" smtClean="0"/>
            <a:t>проектирование работы муниципальных психологических служб в районах РТ</a:t>
          </a:r>
          <a:endParaRPr lang="ru-RU" dirty="0"/>
        </a:p>
      </dgm:t>
    </dgm:pt>
    <dgm:pt modelId="{ADB7E01D-9258-4448-974E-45A3A5F2B528}" type="parTrans" cxnId="{D779532D-BDEF-4140-9C54-0DA650430FB2}">
      <dgm:prSet/>
      <dgm:spPr/>
      <dgm:t>
        <a:bodyPr/>
        <a:lstStyle/>
        <a:p>
          <a:endParaRPr lang="ru-RU"/>
        </a:p>
      </dgm:t>
    </dgm:pt>
    <dgm:pt modelId="{B1596F1D-FE52-4F1E-B5B7-D7AE1ED5344E}" type="sibTrans" cxnId="{D779532D-BDEF-4140-9C54-0DA650430FB2}">
      <dgm:prSet/>
      <dgm:spPr/>
      <dgm:t>
        <a:bodyPr/>
        <a:lstStyle/>
        <a:p>
          <a:endParaRPr lang="ru-RU"/>
        </a:p>
      </dgm:t>
    </dgm:pt>
    <dgm:pt modelId="{8C09827B-5BC3-440E-B603-C8323D681C3E}">
      <dgm:prSet phldrT="[Текст]"/>
      <dgm:spPr/>
      <dgm:t>
        <a:bodyPr/>
        <a:lstStyle/>
        <a:p>
          <a:r>
            <a:rPr lang="ru-RU" dirty="0" smtClean="0"/>
            <a:t>сопровождение деятельности отраслевых психологических служб</a:t>
          </a:r>
          <a:endParaRPr lang="ru-RU" dirty="0"/>
        </a:p>
      </dgm:t>
    </dgm:pt>
    <dgm:pt modelId="{292101D7-1ED3-44AF-88C1-0DA62E5D5874}" type="parTrans" cxnId="{C9492217-FDE5-4BE7-9CE2-24EF042EBB0A}">
      <dgm:prSet/>
      <dgm:spPr/>
      <dgm:t>
        <a:bodyPr/>
        <a:lstStyle/>
        <a:p>
          <a:endParaRPr lang="ru-RU"/>
        </a:p>
      </dgm:t>
    </dgm:pt>
    <dgm:pt modelId="{0E3E6BE4-41A6-422F-968A-6FF0242EA8FA}" type="sibTrans" cxnId="{C9492217-FDE5-4BE7-9CE2-24EF042EBB0A}">
      <dgm:prSet/>
      <dgm:spPr/>
      <dgm:t>
        <a:bodyPr/>
        <a:lstStyle/>
        <a:p>
          <a:endParaRPr lang="ru-RU"/>
        </a:p>
      </dgm:t>
    </dgm:pt>
    <dgm:pt modelId="{C6356BD8-0790-46E0-926B-2AAF5FAE839B}" type="pres">
      <dgm:prSet presAssocID="{8D7D5AED-B414-4266-A571-C2CD53BB784F}" presName="linearFlow" presStyleCnt="0">
        <dgm:presLayoutVars>
          <dgm:dir/>
          <dgm:resizeHandles val="exact"/>
        </dgm:presLayoutVars>
      </dgm:prSet>
      <dgm:spPr/>
    </dgm:pt>
    <dgm:pt modelId="{F3F398B8-DB13-4CDC-B8C6-202E29580144}" type="pres">
      <dgm:prSet presAssocID="{BDC0A9B7-BDCF-4F0D-A5F3-A9297DD3FB29}" presName="composite" presStyleCnt="0"/>
      <dgm:spPr/>
    </dgm:pt>
    <dgm:pt modelId="{7BFA1223-6342-43AA-9969-52042DD697F5}" type="pres">
      <dgm:prSet presAssocID="{BDC0A9B7-BDCF-4F0D-A5F3-A9297DD3FB29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3EF022-CC60-4D24-A40A-476E19811602}" type="pres">
      <dgm:prSet presAssocID="{BDC0A9B7-BDCF-4F0D-A5F3-A9297DD3FB2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61847-535E-4D85-A1B8-792643EE9F83}" type="pres">
      <dgm:prSet presAssocID="{A64A7BE6-4396-4425-8297-2D5F0D8A9C5F}" presName="spacing" presStyleCnt="0"/>
      <dgm:spPr/>
    </dgm:pt>
    <dgm:pt modelId="{0D88AAB2-8427-4A17-B5A9-2E9BED063EC4}" type="pres">
      <dgm:prSet presAssocID="{6EBAD9C5-781F-490C-87D1-9EEE6CAB18FB}" presName="composite" presStyleCnt="0"/>
      <dgm:spPr/>
    </dgm:pt>
    <dgm:pt modelId="{2D2F5172-A2F6-4A46-951A-D85DF1182172}" type="pres">
      <dgm:prSet presAssocID="{6EBAD9C5-781F-490C-87D1-9EEE6CAB18FB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F7254F-F50A-4E86-BA79-A0FDAC6C0928}" type="pres">
      <dgm:prSet presAssocID="{6EBAD9C5-781F-490C-87D1-9EEE6CAB18F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BBC20-ED84-4BF0-A723-885468F7352E}" type="pres">
      <dgm:prSet presAssocID="{B7B271FD-41FE-4171-BDD4-67B8DF3887EE}" presName="spacing" presStyleCnt="0"/>
      <dgm:spPr/>
    </dgm:pt>
    <dgm:pt modelId="{E8DCC742-D981-46E0-8AF0-30106949C363}" type="pres">
      <dgm:prSet presAssocID="{31DA83A5-3669-48EE-8229-3A9CCC102813}" presName="composite" presStyleCnt="0"/>
      <dgm:spPr/>
    </dgm:pt>
    <dgm:pt modelId="{A484E3AE-3610-4AB1-A5FE-3B1FDE37E8ED}" type="pres">
      <dgm:prSet presAssocID="{31DA83A5-3669-48EE-8229-3A9CCC102813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5ECE4C-CD65-4C76-A44C-9C28557EAFDA}" type="pres">
      <dgm:prSet presAssocID="{31DA83A5-3669-48EE-8229-3A9CCC10281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8AEE8-0301-4153-8FA3-8AAAAE10C681}" type="pres">
      <dgm:prSet presAssocID="{D711607C-FE7D-44B3-8B10-214F04E4FCBA}" presName="spacing" presStyleCnt="0"/>
      <dgm:spPr/>
    </dgm:pt>
    <dgm:pt modelId="{439312C4-B146-47B1-AF0F-7F1409932544}" type="pres">
      <dgm:prSet presAssocID="{7DA8B6FD-06C8-4A6C-BFF2-A2F8295A1A38}" presName="composite" presStyleCnt="0"/>
      <dgm:spPr/>
    </dgm:pt>
    <dgm:pt modelId="{816AFE0D-05CD-4E71-9FBD-950CAC0D4681}" type="pres">
      <dgm:prSet presAssocID="{7DA8B6FD-06C8-4A6C-BFF2-A2F8295A1A38}" presName="imgShp" presStyleLbl="fgImgPlace1" presStyleIdx="3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2E086B1-604C-4CF9-88A1-5285FA0D5091}" type="pres">
      <dgm:prSet presAssocID="{7DA8B6FD-06C8-4A6C-BFF2-A2F8295A1A3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6FC04-7834-486C-9417-A30D9AA23588}" type="pres">
      <dgm:prSet presAssocID="{B1596F1D-FE52-4F1E-B5B7-D7AE1ED5344E}" presName="spacing" presStyleCnt="0"/>
      <dgm:spPr/>
    </dgm:pt>
    <dgm:pt modelId="{E4944B69-C42D-4AAE-B7D9-121A3360B86E}" type="pres">
      <dgm:prSet presAssocID="{8C09827B-5BC3-440E-B603-C8323D681C3E}" presName="composite" presStyleCnt="0"/>
      <dgm:spPr/>
    </dgm:pt>
    <dgm:pt modelId="{A78D21A6-70F6-432B-A3D7-1820DEDC3226}" type="pres">
      <dgm:prSet presAssocID="{8C09827B-5BC3-440E-B603-C8323D681C3E}" presName="imgShp" presStyleLbl="fgImgPlace1" presStyleIdx="4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22CF5D-DEEC-40F9-8748-657EAEB1B423}" type="pres">
      <dgm:prSet presAssocID="{8C09827B-5BC3-440E-B603-C8323D681C3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95A97E-37F8-4099-8EA4-602846407883}" type="presOf" srcId="{8D7D5AED-B414-4266-A571-C2CD53BB784F}" destId="{C6356BD8-0790-46E0-926B-2AAF5FAE839B}" srcOrd="0" destOrd="0" presId="urn:microsoft.com/office/officeart/2005/8/layout/vList3#1"/>
    <dgm:cxn modelId="{44D46620-ACE3-4FBB-8078-E7DA6A31FB04}" type="presOf" srcId="{BDC0A9B7-BDCF-4F0D-A5F3-A9297DD3FB29}" destId="{743EF022-CC60-4D24-A40A-476E19811602}" srcOrd="0" destOrd="0" presId="urn:microsoft.com/office/officeart/2005/8/layout/vList3#1"/>
    <dgm:cxn modelId="{C9492217-FDE5-4BE7-9CE2-24EF042EBB0A}" srcId="{8D7D5AED-B414-4266-A571-C2CD53BB784F}" destId="{8C09827B-5BC3-440E-B603-C8323D681C3E}" srcOrd="4" destOrd="0" parTransId="{292101D7-1ED3-44AF-88C1-0DA62E5D5874}" sibTransId="{0E3E6BE4-41A6-422F-968A-6FF0242EA8FA}"/>
    <dgm:cxn modelId="{D779532D-BDEF-4140-9C54-0DA650430FB2}" srcId="{8D7D5AED-B414-4266-A571-C2CD53BB784F}" destId="{7DA8B6FD-06C8-4A6C-BFF2-A2F8295A1A38}" srcOrd="3" destOrd="0" parTransId="{ADB7E01D-9258-4448-974E-45A3A5F2B528}" sibTransId="{B1596F1D-FE52-4F1E-B5B7-D7AE1ED5344E}"/>
    <dgm:cxn modelId="{84A50AF6-EDA5-4869-B557-4FD154FF227F}" srcId="{8D7D5AED-B414-4266-A571-C2CD53BB784F}" destId="{BDC0A9B7-BDCF-4F0D-A5F3-A9297DD3FB29}" srcOrd="0" destOrd="0" parTransId="{F3811D1A-8F73-4169-BF66-A84ED343BFBE}" sibTransId="{A64A7BE6-4396-4425-8297-2D5F0D8A9C5F}"/>
    <dgm:cxn modelId="{D6A7EF5F-F963-4786-90F9-B3FB72BB8BEF}" type="presOf" srcId="{8C09827B-5BC3-440E-B603-C8323D681C3E}" destId="{DA22CF5D-DEEC-40F9-8748-657EAEB1B423}" srcOrd="0" destOrd="0" presId="urn:microsoft.com/office/officeart/2005/8/layout/vList3#1"/>
    <dgm:cxn modelId="{6A013FDA-00B7-4A9D-9B71-1B7249967041}" type="presOf" srcId="{7DA8B6FD-06C8-4A6C-BFF2-A2F8295A1A38}" destId="{02E086B1-604C-4CF9-88A1-5285FA0D5091}" srcOrd="0" destOrd="0" presId="urn:microsoft.com/office/officeart/2005/8/layout/vList3#1"/>
    <dgm:cxn modelId="{9DFA5801-D83B-416C-9A17-683082FC84E4}" type="presOf" srcId="{31DA83A5-3669-48EE-8229-3A9CCC102813}" destId="{085ECE4C-CD65-4C76-A44C-9C28557EAFDA}" srcOrd="0" destOrd="0" presId="urn:microsoft.com/office/officeart/2005/8/layout/vList3#1"/>
    <dgm:cxn modelId="{08B57FA6-A68E-4F36-8CA7-4C45748A9866}" type="presOf" srcId="{6EBAD9C5-781F-490C-87D1-9EEE6CAB18FB}" destId="{3EF7254F-F50A-4E86-BA79-A0FDAC6C0928}" srcOrd="0" destOrd="0" presId="urn:microsoft.com/office/officeart/2005/8/layout/vList3#1"/>
    <dgm:cxn modelId="{8DF21C6C-3106-49B7-A4C6-0ED7295803FE}" srcId="{8D7D5AED-B414-4266-A571-C2CD53BB784F}" destId="{31DA83A5-3669-48EE-8229-3A9CCC102813}" srcOrd="2" destOrd="0" parTransId="{0CE3C45F-4176-4E18-AC04-C7529D95A88D}" sibTransId="{D711607C-FE7D-44B3-8B10-214F04E4FCBA}"/>
    <dgm:cxn modelId="{EFFF3AE1-BFDB-4A2F-B8EB-1291C4A7272F}" srcId="{8D7D5AED-B414-4266-A571-C2CD53BB784F}" destId="{6EBAD9C5-781F-490C-87D1-9EEE6CAB18FB}" srcOrd="1" destOrd="0" parTransId="{8D0AFEC9-D8E6-4425-9F17-FD4A55E43B6D}" sibTransId="{B7B271FD-41FE-4171-BDD4-67B8DF3887EE}"/>
    <dgm:cxn modelId="{FCE55E1B-B346-4E74-A47D-2E12AD6BBC1A}" type="presParOf" srcId="{C6356BD8-0790-46E0-926B-2AAF5FAE839B}" destId="{F3F398B8-DB13-4CDC-B8C6-202E29580144}" srcOrd="0" destOrd="0" presId="urn:microsoft.com/office/officeart/2005/8/layout/vList3#1"/>
    <dgm:cxn modelId="{3D40FC03-B2C0-410E-A006-A8A16E3A77F9}" type="presParOf" srcId="{F3F398B8-DB13-4CDC-B8C6-202E29580144}" destId="{7BFA1223-6342-43AA-9969-52042DD697F5}" srcOrd="0" destOrd="0" presId="urn:microsoft.com/office/officeart/2005/8/layout/vList3#1"/>
    <dgm:cxn modelId="{733E08B4-C00E-4F28-B9BA-9F3AFF16B7CF}" type="presParOf" srcId="{F3F398B8-DB13-4CDC-B8C6-202E29580144}" destId="{743EF022-CC60-4D24-A40A-476E19811602}" srcOrd="1" destOrd="0" presId="urn:microsoft.com/office/officeart/2005/8/layout/vList3#1"/>
    <dgm:cxn modelId="{816F0AF8-E768-4A76-8FD0-503C55586542}" type="presParOf" srcId="{C6356BD8-0790-46E0-926B-2AAF5FAE839B}" destId="{27D61847-535E-4D85-A1B8-792643EE9F83}" srcOrd="1" destOrd="0" presId="urn:microsoft.com/office/officeart/2005/8/layout/vList3#1"/>
    <dgm:cxn modelId="{3DD2C8B2-7B5F-4B1E-AFF3-F96AB3DFC34A}" type="presParOf" srcId="{C6356BD8-0790-46E0-926B-2AAF5FAE839B}" destId="{0D88AAB2-8427-4A17-B5A9-2E9BED063EC4}" srcOrd="2" destOrd="0" presId="urn:microsoft.com/office/officeart/2005/8/layout/vList3#1"/>
    <dgm:cxn modelId="{B4227E78-7A6F-4AA6-80DF-9E5451639D40}" type="presParOf" srcId="{0D88AAB2-8427-4A17-B5A9-2E9BED063EC4}" destId="{2D2F5172-A2F6-4A46-951A-D85DF1182172}" srcOrd="0" destOrd="0" presId="urn:microsoft.com/office/officeart/2005/8/layout/vList3#1"/>
    <dgm:cxn modelId="{71720DF7-AE47-4F2F-AD66-A7183C16D244}" type="presParOf" srcId="{0D88AAB2-8427-4A17-B5A9-2E9BED063EC4}" destId="{3EF7254F-F50A-4E86-BA79-A0FDAC6C0928}" srcOrd="1" destOrd="0" presId="urn:microsoft.com/office/officeart/2005/8/layout/vList3#1"/>
    <dgm:cxn modelId="{CEFC432A-031D-4E3D-92BB-5C607A48D770}" type="presParOf" srcId="{C6356BD8-0790-46E0-926B-2AAF5FAE839B}" destId="{0F5BBC20-ED84-4BF0-A723-885468F7352E}" srcOrd="3" destOrd="0" presId="urn:microsoft.com/office/officeart/2005/8/layout/vList3#1"/>
    <dgm:cxn modelId="{149D6DD3-6CDC-4187-B81E-15CB4760A5A3}" type="presParOf" srcId="{C6356BD8-0790-46E0-926B-2AAF5FAE839B}" destId="{E8DCC742-D981-46E0-8AF0-30106949C363}" srcOrd="4" destOrd="0" presId="urn:microsoft.com/office/officeart/2005/8/layout/vList3#1"/>
    <dgm:cxn modelId="{54628CBC-6144-49D8-9062-D88817181F06}" type="presParOf" srcId="{E8DCC742-D981-46E0-8AF0-30106949C363}" destId="{A484E3AE-3610-4AB1-A5FE-3B1FDE37E8ED}" srcOrd="0" destOrd="0" presId="urn:microsoft.com/office/officeart/2005/8/layout/vList3#1"/>
    <dgm:cxn modelId="{E5376908-84BC-43F7-BCF5-4D5F1E9C4958}" type="presParOf" srcId="{E8DCC742-D981-46E0-8AF0-30106949C363}" destId="{085ECE4C-CD65-4C76-A44C-9C28557EAFDA}" srcOrd="1" destOrd="0" presId="urn:microsoft.com/office/officeart/2005/8/layout/vList3#1"/>
    <dgm:cxn modelId="{14AEE8B4-8859-4D19-86BC-14176A0C30A8}" type="presParOf" srcId="{C6356BD8-0790-46E0-926B-2AAF5FAE839B}" destId="{4D38AEE8-0301-4153-8FA3-8AAAAE10C681}" srcOrd="5" destOrd="0" presId="urn:microsoft.com/office/officeart/2005/8/layout/vList3#1"/>
    <dgm:cxn modelId="{47ECF39F-96AF-4DBA-A712-2159C817A746}" type="presParOf" srcId="{C6356BD8-0790-46E0-926B-2AAF5FAE839B}" destId="{439312C4-B146-47B1-AF0F-7F1409932544}" srcOrd="6" destOrd="0" presId="urn:microsoft.com/office/officeart/2005/8/layout/vList3#1"/>
    <dgm:cxn modelId="{FC5B18DF-4F05-43F7-A3AA-62292640F934}" type="presParOf" srcId="{439312C4-B146-47B1-AF0F-7F1409932544}" destId="{816AFE0D-05CD-4E71-9FBD-950CAC0D4681}" srcOrd="0" destOrd="0" presId="urn:microsoft.com/office/officeart/2005/8/layout/vList3#1"/>
    <dgm:cxn modelId="{0217B1A8-FB65-4FAF-BE6F-62CB8B7A7DA6}" type="presParOf" srcId="{439312C4-B146-47B1-AF0F-7F1409932544}" destId="{02E086B1-604C-4CF9-88A1-5285FA0D5091}" srcOrd="1" destOrd="0" presId="urn:microsoft.com/office/officeart/2005/8/layout/vList3#1"/>
    <dgm:cxn modelId="{BEE8473D-D2C0-468E-B9DF-7E9A6B524F79}" type="presParOf" srcId="{C6356BD8-0790-46E0-926B-2AAF5FAE839B}" destId="{E086FC04-7834-486C-9417-A30D9AA23588}" srcOrd="7" destOrd="0" presId="urn:microsoft.com/office/officeart/2005/8/layout/vList3#1"/>
    <dgm:cxn modelId="{108589B9-E8BE-4CDB-BDBA-AF84BC3DB910}" type="presParOf" srcId="{C6356BD8-0790-46E0-926B-2AAF5FAE839B}" destId="{E4944B69-C42D-4AAE-B7D9-121A3360B86E}" srcOrd="8" destOrd="0" presId="urn:microsoft.com/office/officeart/2005/8/layout/vList3#1"/>
    <dgm:cxn modelId="{437FD836-5278-4C2A-96E3-BA29ABD25B25}" type="presParOf" srcId="{E4944B69-C42D-4AAE-B7D9-121A3360B86E}" destId="{A78D21A6-70F6-432B-A3D7-1820DEDC3226}" srcOrd="0" destOrd="0" presId="urn:microsoft.com/office/officeart/2005/8/layout/vList3#1"/>
    <dgm:cxn modelId="{468B1E26-0F63-4F42-9915-484182CF6D23}" type="presParOf" srcId="{E4944B69-C42D-4AAE-B7D9-121A3360B86E}" destId="{DA22CF5D-DEEC-40F9-8748-657EAEB1B42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A6B63-E572-44D0-9643-1A30AAB5E5C1}" type="doc">
      <dgm:prSet loTypeId="urn:microsoft.com/office/officeart/2005/8/layout/hierarchy3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0073DA-EB81-41C6-AB8B-C1F678574F16}">
      <dgm:prSet phldrT="[Текст]"/>
      <dgm:spPr/>
      <dgm:t>
        <a:bodyPr/>
        <a:lstStyle/>
        <a:p>
          <a:r>
            <a:rPr lang="ru-RU" b="1" dirty="0" smtClean="0"/>
            <a:t>Республиканская научно-практическая конференции Ежегодные </a:t>
          </a:r>
          <a:r>
            <a:rPr lang="ru-RU" b="1" dirty="0" err="1" smtClean="0"/>
            <a:t>Классеновские</a:t>
          </a:r>
          <a:r>
            <a:rPr lang="ru-RU" b="1" dirty="0" smtClean="0"/>
            <a:t> чтения «</a:t>
          </a:r>
          <a:r>
            <a:rPr lang="ru-RU" b="1" dirty="0" err="1" smtClean="0"/>
            <a:t>Биопсихосоциодуховная</a:t>
          </a:r>
          <a:r>
            <a:rPr lang="ru-RU" b="1" dirty="0" smtClean="0"/>
            <a:t> концепция счастья в психотерапевтической практике» </a:t>
          </a:r>
          <a:endParaRPr lang="ru-RU" b="1" dirty="0"/>
        </a:p>
      </dgm:t>
    </dgm:pt>
    <dgm:pt modelId="{BC2C145A-D95F-411F-8EDF-C09D9F04FCBC}" type="parTrans" cxnId="{ED2EB6DA-58F5-4337-8559-B71A3E5593FE}">
      <dgm:prSet/>
      <dgm:spPr/>
      <dgm:t>
        <a:bodyPr/>
        <a:lstStyle/>
        <a:p>
          <a:endParaRPr lang="ru-RU"/>
        </a:p>
      </dgm:t>
    </dgm:pt>
    <dgm:pt modelId="{25C05E15-264A-4164-A03E-3BA767F6FC70}" type="sibTrans" cxnId="{ED2EB6DA-58F5-4337-8559-B71A3E5593FE}">
      <dgm:prSet/>
      <dgm:spPr/>
      <dgm:t>
        <a:bodyPr/>
        <a:lstStyle/>
        <a:p>
          <a:endParaRPr lang="ru-RU"/>
        </a:p>
      </dgm:t>
    </dgm:pt>
    <dgm:pt modelId="{0E09418F-C6E9-48C5-8A33-F591D478A1AF}">
      <dgm:prSet phldrT="[Текст]"/>
      <dgm:spPr/>
      <dgm:t>
        <a:bodyPr/>
        <a:lstStyle/>
        <a:p>
          <a:r>
            <a:rPr lang="ru-RU" dirty="0" smtClean="0"/>
            <a:t>КГМА, МДМ РТ</a:t>
          </a:r>
          <a:endParaRPr lang="ru-RU" dirty="0"/>
        </a:p>
      </dgm:t>
    </dgm:pt>
    <dgm:pt modelId="{98314B32-99EB-44D8-BA60-B31D52999222}" type="parTrans" cxnId="{B9EB30FF-EF45-4414-9E6E-CBD00C3ADBFB}">
      <dgm:prSet/>
      <dgm:spPr/>
      <dgm:t>
        <a:bodyPr/>
        <a:lstStyle/>
        <a:p>
          <a:endParaRPr lang="ru-RU"/>
        </a:p>
      </dgm:t>
    </dgm:pt>
    <dgm:pt modelId="{02CEF837-F063-461F-BA42-7CB6D4737901}" type="sibTrans" cxnId="{B9EB30FF-EF45-4414-9E6E-CBD00C3ADBFB}">
      <dgm:prSet/>
      <dgm:spPr/>
      <dgm:t>
        <a:bodyPr/>
        <a:lstStyle/>
        <a:p>
          <a:endParaRPr lang="ru-RU"/>
        </a:p>
      </dgm:t>
    </dgm:pt>
    <dgm:pt modelId="{FAD98834-B951-4EAD-9333-C5EF65D304EF}">
      <dgm:prSet phldrT="[Текст]"/>
      <dgm:spPr/>
      <dgm:t>
        <a:bodyPr/>
        <a:lstStyle/>
        <a:p>
          <a:r>
            <a:rPr lang="ru-RU" dirty="0" smtClean="0"/>
            <a:t>20 марта </a:t>
          </a:r>
        </a:p>
        <a:p>
          <a:r>
            <a:rPr lang="ru-RU" dirty="0" smtClean="0"/>
            <a:t>(Отель «Ривьера», зал Лазурный берег)</a:t>
          </a:r>
          <a:endParaRPr lang="ru-RU" dirty="0"/>
        </a:p>
      </dgm:t>
    </dgm:pt>
    <dgm:pt modelId="{F30C8D18-7E4A-4C89-A476-0A9AC7C613D7}" type="parTrans" cxnId="{AF5EE692-EBB4-4E9C-AC01-8631D8782A9D}">
      <dgm:prSet/>
      <dgm:spPr/>
      <dgm:t>
        <a:bodyPr/>
        <a:lstStyle/>
        <a:p>
          <a:endParaRPr lang="ru-RU"/>
        </a:p>
      </dgm:t>
    </dgm:pt>
    <dgm:pt modelId="{8AC3C39B-71C8-429B-826A-3C967B98B594}" type="sibTrans" cxnId="{AF5EE692-EBB4-4E9C-AC01-8631D8782A9D}">
      <dgm:prSet/>
      <dgm:spPr/>
      <dgm:t>
        <a:bodyPr/>
        <a:lstStyle/>
        <a:p>
          <a:endParaRPr lang="ru-RU"/>
        </a:p>
      </dgm:t>
    </dgm:pt>
    <dgm:pt modelId="{E777E51E-C543-4689-B95E-9D8D6DC5927C}">
      <dgm:prSet phldrT="[Текст]"/>
      <dgm:spPr/>
      <dgm:t>
        <a:bodyPr/>
        <a:lstStyle/>
        <a:p>
          <a:r>
            <a:rPr lang="ru-RU" b="1" dirty="0" smtClean="0"/>
            <a:t>Первая Всероссийская конференция «Актуальные проблемам психологической деятельности и пути их решения» </a:t>
          </a:r>
          <a:endParaRPr lang="ru-RU" b="1" dirty="0"/>
        </a:p>
      </dgm:t>
    </dgm:pt>
    <dgm:pt modelId="{F8AF2543-C734-451E-BEAB-E0D65FFCC09A}" type="parTrans" cxnId="{8DC6D830-B2A1-41DF-9489-AB91647530F4}">
      <dgm:prSet/>
      <dgm:spPr/>
      <dgm:t>
        <a:bodyPr/>
        <a:lstStyle/>
        <a:p>
          <a:endParaRPr lang="ru-RU"/>
        </a:p>
      </dgm:t>
    </dgm:pt>
    <dgm:pt modelId="{854CE1E8-28F1-4D17-A755-17A9554014A4}" type="sibTrans" cxnId="{8DC6D830-B2A1-41DF-9489-AB91647530F4}">
      <dgm:prSet/>
      <dgm:spPr/>
      <dgm:t>
        <a:bodyPr/>
        <a:lstStyle/>
        <a:p>
          <a:endParaRPr lang="ru-RU"/>
        </a:p>
      </dgm:t>
    </dgm:pt>
    <dgm:pt modelId="{E46ED37E-93E3-4012-BC61-698892B793A2}">
      <dgm:prSet phldrT="[Текст]"/>
      <dgm:spPr/>
      <dgm:t>
        <a:bodyPr/>
        <a:lstStyle/>
        <a:p>
          <a:r>
            <a:rPr lang="ru-RU" dirty="0" smtClean="0"/>
            <a:t>МДМ РТ, </a:t>
          </a:r>
          <a:r>
            <a:rPr lang="ru-RU" dirty="0" err="1" smtClean="0"/>
            <a:t>МОиН</a:t>
          </a:r>
          <a:r>
            <a:rPr lang="ru-RU" dirty="0" smtClean="0"/>
            <a:t> РТ, </a:t>
          </a:r>
          <a:r>
            <a:rPr lang="ru-RU" dirty="0" err="1" smtClean="0"/>
            <a:t>МТЗиСЗ</a:t>
          </a:r>
          <a:r>
            <a:rPr lang="ru-RU" dirty="0" smtClean="0"/>
            <a:t> РТ, МЗ РТ и др.</a:t>
          </a:r>
          <a:endParaRPr lang="ru-RU" dirty="0"/>
        </a:p>
      </dgm:t>
    </dgm:pt>
    <dgm:pt modelId="{6346E9A9-DD06-4EC0-87AD-EE2FE3BA504D}" type="parTrans" cxnId="{105A28B7-0A28-465C-8F7D-78F969A8311D}">
      <dgm:prSet/>
      <dgm:spPr/>
      <dgm:t>
        <a:bodyPr/>
        <a:lstStyle/>
        <a:p>
          <a:endParaRPr lang="ru-RU"/>
        </a:p>
      </dgm:t>
    </dgm:pt>
    <dgm:pt modelId="{7A03E8A5-483B-4861-869D-A0A360351C84}" type="sibTrans" cxnId="{105A28B7-0A28-465C-8F7D-78F969A8311D}">
      <dgm:prSet/>
      <dgm:spPr/>
      <dgm:t>
        <a:bodyPr/>
        <a:lstStyle/>
        <a:p>
          <a:endParaRPr lang="ru-RU"/>
        </a:p>
      </dgm:t>
    </dgm:pt>
    <dgm:pt modelId="{192BC5D8-EF0E-4051-8D75-7198961D435F}">
      <dgm:prSet phldrT="[Текст]"/>
      <dgm:spPr/>
      <dgm:t>
        <a:bodyPr/>
        <a:lstStyle/>
        <a:p>
          <a:r>
            <a:rPr lang="ru-RU" dirty="0" smtClean="0"/>
            <a:t>сентябрь-октябрь </a:t>
          </a:r>
        </a:p>
        <a:p>
          <a:r>
            <a:rPr lang="ru-RU" dirty="0" smtClean="0"/>
            <a:t>2020 г.*</a:t>
          </a:r>
          <a:endParaRPr lang="ru-RU" dirty="0"/>
        </a:p>
      </dgm:t>
    </dgm:pt>
    <dgm:pt modelId="{43DA6C13-3051-447F-98E0-155122DA5829}" type="parTrans" cxnId="{0600BFB7-65D9-411B-9251-23DDBFCD0A00}">
      <dgm:prSet/>
      <dgm:spPr/>
      <dgm:t>
        <a:bodyPr/>
        <a:lstStyle/>
        <a:p>
          <a:endParaRPr lang="ru-RU"/>
        </a:p>
      </dgm:t>
    </dgm:pt>
    <dgm:pt modelId="{5E759856-3950-4554-8586-FDC786B86938}" type="sibTrans" cxnId="{0600BFB7-65D9-411B-9251-23DDBFCD0A00}">
      <dgm:prSet/>
      <dgm:spPr/>
      <dgm:t>
        <a:bodyPr/>
        <a:lstStyle/>
        <a:p>
          <a:endParaRPr lang="ru-RU"/>
        </a:p>
      </dgm:t>
    </dgm:pt>
    <dgm:pt modelId="{2C634343-0ADB-4F91-AF5F-A0CACD53A71F}" type="pres">
      <dgm:prSet presAssocID="{AA6A6B63-E572-44D0-9643-1A30AAB5E5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D5F3B4-2EC6-49AC-9290-03FFC250AE96}" type="pres">
      <dgm:prSet presAssocID="{600073DA-EB81-41C6-AB8B-C1F678574F16}" presName="root" presStyleCnt="0"/>
      <dgm:spPr/>
    </dgm:pt>
    <dgm:pt modelId="{6699B214-AD6E-4C29-BCFA-E2322260E3A7}" type="pres">
      <dgm:prSet presAssocID="{600073DA-EB81-41C6-AB8B-C1F678574F16}" presName="rootComposite" presStyleCnt="0"/>
      <dgm:spPr/>
    </dgm:pt>
    <dgm:pt modelId="{7713EE87-178C-47B2-AF7B-82B4EFBD33DD}" type="pres">
      <dgm:prSet presAssocID="{600073DA-EB81-41C6-AB8B-C1F678574F16}" presName="rootText" presStyleLbl="node1" presStyleIdx="0" presStyleCnt="2" custScaleX="226368"/>
      <dgm:spPr/>
      <dgm:t>
        <a:bodyPr/>
        <a:lstStyle/>
        <a:p>
          <a:endParaRPr lang="ru-RU"/>
        </a:p>
      </dgm:t>
    </dgm:pt>
    <dgm:pt modelId="{73B61575-96C2-4B4A-9641-8C7A144C2DC3}" type="pres">
      <dgm:prSet presAssocID="{600073DA-EB81-41C6-AB8B-C1F678574F16}" presName="rootConnector" presStyleLbl="node1" presStyleIdx="0" presStyleCnt="2"/>
      <dgm:spPr/>
      <dgm:t>
        <a:bodyPr/>
        <a:lstStyle/>
        <a:p>
          <a:endParaRPr lang="ru-RU"/>
        </a:p>
      </dgm:t>
    </dgm:pt>
    <dgm:pt modelId="{0EA88D64-C9A6-40B2-AEC1-1A9750CE8776}" type="pres">
      <dgm:prSet presAssocID="{600073DA-EB81-41C6-AB8B-C1F678574F16}" presName="childShape" presStyleCnt="0"/>
      <dgm:spPr/>
    </dgm:pt>
    <dgm:pt modelId="{D40EB6D7-8AC6-4786-B000-161F282FB200}" type="pres">
      <dgm:prSet presAssocID="{98314B32-99EB-44D8-BA60-B31D5299922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2547FC7-E074-4E51-BED0-48316B0417B0}" type="pres">
      <dgm:prSet presAssocID="{0E09418F-C6E9-48C5-8A33-F591D478A1AF}" presName="childText" presStyleLbl="bgAcc1" presStyleIdx="0" presStyleCnt="4" custScaleX="128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7197B-C7FB-410A-AA21-11576E347374}" type="pres">
      <dgm:prSet presAssocID="{F30C8D18-7E4A-4C89-A476-0A9AC7C613D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78FDE9B-07F4-42FF-AADF-B09E1E41586B}" type="pres">
      <dgm:prSet presAssocID="{FAD98834-B951-4EAD-9333-C5EF65D304EF}" presName="childText" presStyleLbl="bgAcc1" presStyleIdx="1" presStyleCnt="4" custScaleX="12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41F66-6118-4353-AC9E-5A95C30AA5BF}" type="pres">
      <dgm:prSet presAssocID="{E777E51E-C543-4689-B95E-9D8D6DC5927C}" presName="root" presStyleCnt="0"/>
      <dgm:spPr/>
    </dgm:pt>
    <dgm:pt modelId="{BA8AD5D0-C0ED-4EAB-9B62-6D96E17ADCB3}" type="pres">
      <dgm:prSet presAssocID="{E777E51E-C543-4689-B95E-9D8D6DC5927C}" presName="rootComposite" presStyleCnt="0"/>
      <dgm:spPr/>
    </dgm:pt>
    <dgm:pt modelId="{038B4E3B-1171-40C8-B6BC-1FE73A9C9ECA}" type="pres">
      <dgm:prSet presAssocID="{E777E51E-C543-4689-B95E-9D8D6DC5927C}" presName="rootText" presStyleLbl="node1" presStyleIdx="1" presStyleCnt="2" custScaleX="202072"/>
      <dgm:spPr/>
      <dgm:t>
        <a:bodyPr/>
        <a:lstStyle/>
        <a:p>
          <a:endParaRPr lang="ru-RU"/>
        </a:p>
      </dgm:t>
    </dgm:pt>
    <dgm:pt modelId="{F6ABEBFF-8B86-4384-9605-10648F89AF5E}" type="pres">
      <dgm:prSet presAssocID="{E777E51E-C543-4689-B95E-9D8D6DC5927C}" presName="rootConnector" presStyleLbl="node1" presStyleIdx="1" presStyleCnt="2"/>
      <dgm:spPr/>
      <dgm:t>
        <a:bodyPr/>
        <a:lstStyle/>
        <a:p>
          <a:endParaRPr lang="ru-RU"/>
        </a:p>
      </dgm:t>
    </dgm:pt>
    <dgm:pt modelId="{9A2085A6-3B82-48F2-A92A-84C13999C50E}" type="pres">
      <dgm:prSet presAssocID="{E777E51E-C543-4689-B95E-9D8D6DC5927C}" presName="childShape" presStyleCnt="0"/>
      <dgm:spPr/>
    </dgm:pt>
    <dgm:pt modelId="{1B31BB8E-F02B-4030-A142-5CC0C9631EBB}" type="pres">
      <dgm:prSet presAssocID="{6346E9A9-DD06-4EC0-87AD-EE2FE3BA504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2D06C48-4165-411C-B4F1-513ABB8AB7BF}" type="pres">
      <dgm:prSet presAssocID="{E46ED37E-93E3-4012-BC61-698892B793A2}" presName="childText" presStyleLbl="bgAcc1" presStyleIdx="2" presStyleCnt="4" custScaleX="14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BC3F8-42AF-4FD7-8AA0-D1668D904FA9}" type="pres">
      <dgm:prSet presAssocID="{43DA6C13-3051-447F-98E0-155122DA582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BE0600C-B36F-4400-A3EE-C500B7D763DC}" type="pres">
      <dgm:prSet presAssocID="{192BC5D8-EF0E-4051-8D75-7198961D435F}" presName="childText" presStyleLbl="bgAcc1" presStyleIdx="3" presStyleCnt="4" custScaleX="143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C4F17-0CF6-4649-8DFE-CC9A81F0698E}" type="presOf" srcId="{E46ED37E-93E3-4012-BC61-698892B793A2}" destId="{B2D06C48-4165-411C-B4F1-513ABB8AB7BF}" srcOrd="0" destOrd="0" presId="urn:microsoft.com/office/officeart/2005/8/layout/hierarchy3"/>
    <dgm:cxn modelId="{B378AE2E-D4D6-4419-B518-0285B8B62B66}" type="presOf" srcId="{F30C8D18-7E4A-4C89-A476-0A9AC7C613D7}" destId="{2D17197B-C7FB-410A-AA21-11576E347374}" srcOrd="0" destOrd="0" presId="urn:microsoft.com/office/officeart/2005/8/layout/hierarchy3"/>
    <dgm:cxn modelId="{CF488137-7D03-4D10-83EA-55FCAF046478}" type="presOf" srcId="{600073DA-EB81-41C6-AB8B-C1F678574F16}" destId="{7713EE87-178C-47B2-AF7B-82B4EFBD33DD}" srcOrd="0" destOrd="0" presId="urn:microsoft.com/office/officeart/2005/8/layout/hierarchy3"/>
    <dgm:cxn modelId="{AF5EE692-EBB4-4E9C-AC01-8631D8782A9D}" srcId="{600073DA-EB81-41C6-AB8B-C1F678574F16}" destId="{FAD98834-B951-4EAD-9333-C5EF65D304EF}" srcOrd="1" destOrd="0" parTransId="{F30C8D18-7E4A-4C89-A476-0A9AC7C613D7}" sibTransId="{8AC3C39B-71C8-429B-826A-3C967B98B594}"/>
    <dgm:cxn modelId="{B9EB30FF-EF45-4414-9E6E-CBD00C3ADBFB}" srcId="{600073DA-EB81-41C6-AB8B-C1F678574F16}" destId="{0E09418F-C6E9-48C5-8A33-F591D478A1AF}" srcOrd="0" destOrd="0" parTransId="{98314B32-99EB-44D8-BA60-B31D52999222}" sibTransId="{02CEF837-F063-461F-BA42-7CB6D4737901}"/>
    <dgm:cxn modelId="{ED2EB6DA-58F5-4337-8559-B71A3E5593FE}" srcId="{AA6A6B63-E572-44D0-9643-1A30AAB5E5C1}" destId="{600073DA-EB81-41C6-AB8B-C1F678574F16}" srcOrd="0" destOrd="0" parTransId="{BC2C145A-D95F-411F-8EDF-C09D9F04FCBC}" sibTransId="{25C05E15-264A-4164-A03E-3BA767F6FC70}"/>
    <dgm:cxn modelId="{0600BFB7-65D9-411B-9251-23DDBFCD0A00}" srcId="{E777E51E-C543-4689-B95E-9D8D6DC5927C}" destId="{192BC5D8-EF0E-4051-8D75-7198961D435F}" srcOrd="1" destOrd="0" parTransId="{43DA6C13-3051-447F-98E0-155122DA5829}" sibTransId="{5E759856-3950-4554-8586-FDC786B86938}"/>
    <dgm:cxn modelId="{4039FFFF-56CE-434B-8AEB-41175ECEF806}" type="presOf" srcId="{600073DA-EB81-41C6-AB8B-C1F678574F16}" destId="{73B61575-96C2-4B4A-9641-8C7A144C2DC3}" srcOrd="1" destOrd="0" presId="urn:microsoft.com/office/officeart/2005/8/layout/hierarchy3"/>
    <dgm:cxn modelId="{73436B2B-07BA-4BC4-8551-7B27D3F348AB}" type="presOf" srcId="{AA6A6B63-E572-44D0-9643-1A30AAB5E5C1}" destId="{2C634343-0ADB-4F91-AF5F-A0CACD53A71F}" srcOrd="0" destOrd="0" presId="urn:microsoft.com/office/officeart/2005/8/layout/hierarchy3"/>
    <dgm:cxn modelId="{45A0842D-BF11-4D45-8568-4657A26AF32E}" type="presOf" srcId="{192BC5D8-EF0E-4051-8D75-7198961D435F}" destId="{EBE0600C-B36F-4400-A3EE-C500B7D763DC}" srcOrd="0" destOrd="0" presId="urn:microsoft.com/office/officeart/2005/8/layout/hierarchy3"/>
    <dgm:cxn modelId="{E24F41C5-8C7E-4BD4-9897-A774826A0F7C}" type="presOf" srcId="{FAD98834-B951-4EAD-9333-C5EF65D304EF}" destId="{878FDE9B-07F4-42FF-AADF-B09E1E41586B}" srcOrd="0" destOrd="0" presId="urn:microsoft.com/office/officeart/2005/8/layout/hierarchy3"/>
    <dgm:cxn modelId="{D7A8DC0B-2B1C-477F-A031-0FE5B93C2154}" type="presOf" srcId="{0E09418F-C6E9-48C5-8A33-F591D478A1AF}" destId="{C2547FC7-E074-4E51-BED0-48316B0417B0}" srcOrd="0" destOrd="0" presId="urn:microsoft.com/office/officeart/2005/8/layout/hierarchy3"/>
    <dgm:cxn modelId="{551EFDBB-683B-487B-A8A7-034F8048E07A}" type="presOf" srcId="{E777E51E-C543-4689-B95E-9D8D6DC5927C}" destId="{F6ABEBFF-8B86-4384-9605-10648F89AF5E}" srcOrd="1" destOrd="0" presId="urn:microsoft.com/office/officeart/2005/8/layout/hierarchy3"/>
    <dgm:cxn modelId="{9737E5C6-D1E4-4EFC-B862-3A142F633DC9}" type="presOf" srcId="{43DA6C13-3051-447F-98E0-155122DA5829}" destId="{99CBC3F8-42AF-4FD7-8AA0-D1668D904FA9}" srcOrd="0" destOrd="0" presId="urn:microsoft.com/office/officeart/2005/8/layout/hierarchy3"/>
    <dgm:cxn modelId="{8DC6D830-B2A1-41DF-9489-AB91647530F4}" srcId="{AA6A6B63-E572-44D0-9643-1A30AAB5E5C1}" destId="{E777E51E-C543-4689-B95E-9D8D6DC5927C}" srcOrd="1" destOrd="0" parTransId="{F8AF2543-C734-451E-BEAB-E0D65FFCC09A}" sibTransId="{854CE1E8-28F1-4D17-A755-17A9554014A4}"/>
    <dgm:cxn modelId="{61EB953E-843A-4B25-AF49-765256942126}" type="presOf" srcId="{6346E9A9-DD06-4EC0-87AD-EE2FE3BA504D}" destId="{1B31BB8E-F02B-4030-A142-5CC0C9631EBB}" srcOrd="0" destOrd="0" presId="urn:microsoft.com/office/officeart/2005/8/layout/hierarchy3"/>
    <dgm:cxn modelId="{4130F999-3621-416B-A295-11227F79C549}" type="presOf" srcId="{98314B32-99EB-44D8-BA60-B31D52999222}" destId="{D40EB6D7-8AC6-4786-B000-161F282FB200}" srcOrd="0" destOrd="0" presId="urn:microsoft.com/office/officeart/2005/8/layout/hierarchy3"/>
    <dgm:cxn modelId="{10EFC709-0BE9-4480-A68E-6E98E19033AB}" type="presOf" srcId="{E777E51E-C543-4689-B95E-9D8D6DC5927C}" destId="{038B4E3B-1171-40C8-B6BC-1FE73A9C9ECA}" srcOrd="0" destOrd="0" presId="urn:microsoft.com/office/officeart/2005/8/layout/hierarchy3"/>
    <dgm:cxn modelId="{105A28B7-0A28-465C-8F7D-78F969A8311D}" srcId="{E777E51E-C543-4689-B95E-9D8D6DC5927C}" destId="{E46ED37E-93E3-4012-BC61-698892B793A2}" srcOrd="0" destOrd="0" parTransId="{6346E9A9-DD06-4EC0-87AD-EE2FE3BA504D}" sibTransId="{7A03E8A5-483B-4861-869D-A0A360351C84}"/>
    <dgm:cxn modelId="{ACE7806D-5CFF-4851-9EC3-699CB319784C}" type="presParOf" srcId="{2C634343-0ADB-4F91-AF5F-A0CACD53A71F}" destId="{F4D5F3B4-2EC6-49AC-9290-03FFC250AE96}" srcOrd="0" destOrd="0" presId="urn:microsoft.com/office/officeart/2005/8/layout/hierarchy3"/>
    <dgm:cxn modelId="{982BE9D5-5523-48ED-9A20-AB190B9936A4}" type="presParOf" srcId="{F4D5F3B4-2EC6-49AC-9290-03FFC250AE96}" destId="{6699B214-AD6E-4C29-BCFA-E2322260E3A7}" srcOrd="0" destOrd="0" presId="urn:microsoft.com/office/officeart/2005/8/layout/hierarchy3"/>
    <dgm:cxn modelId="{C2D74154-AA07-47D4-BADF-6778E4132FE8}" type="presParOf" srcId="{6699B214-AD6E-4C29-BCFA-E2322260E3A7}" destId="{7713EE87-178C-47B2-AF7B-82B4EFBD33DD}" srcOrd="0" destOrd="0" presId="urn:microsoft.com/office/officeart/2005/8/layout/hierarchy3"/>
    <dgm:cxn modelId="{2FA3C2FF-6362-42B5-8FC1-38055A31CC65}" type="presParOf" srcId="{6699B214-AD6E-4C29-BCFA-E2322260E3A7}" destId="{73B61575-96C2-4B4A-9641-8C7A144C2DC3}" srcOrd="1" destOrd="0" presId="urn:microsoft.com/office/officeart/2005/8/layout/hierarchy3"/>
    <dgm:cxn modelId="{B4B99726-1E63-4B5B-968F-FF8AACCE7204}" type="presParOf" srcId="{F4D5F3B4-2EC6-49AC-9290-03FFC250AE96}" destId="{0EA88D64-C9A6-40B2-AEC1-1A9750CE8776}" srcOrd="1" destOrd="0" presId="urn:microsoft.com/office/officeart/2005/8/layout/hierarchy3"/>
    <dgm:cxn modelId="{91D790F7-CE77-4D93-9362-CA3127E5E395}" type="presParOf" srcId="{0EA88D64-C9A6-40B2-AEC1-1A9750CE8776}" destId="{D40EB6D7-8AC6-4786-B000-161F282FB200}" srcOrd="0" destOrd="0" presId="urn:microsoft.com/office/officeart/2005/8/layout/hierarchy3"/>
    <dgm:cxn modelId="{C50FE9B3-82F6-4B21-9910-3424348C5E3E}" type="presParOf" srcId="{0EA88D64-C9A6-40B2-AEC1-1A9750CE8776}" destId="{C2547FC7-E074-4E51-BED0-48316B0417B0}" srcOrd="1" destOrd="0" presId="urn:microsoft.com/office/officeart/2005/8/layout/hierarchy3"/>
    <dgm:cxn modelId="{6E59AC73-0FF4-462A-9A79-D9247A3F2693}" type="presParOf" srcId="{0EA88D64-C9A6-40B2-AEC1-1A9750CE8776}" destId="{2D17197B-C7FB-410A-AA21-11576E347374}" srcOrd="2" destOrd="0" presId="urn:microsoft.com/office/officeart/2005/8/layout/hierarchy3"/>
    <dgm:cxn modelId="{C5E46D63-D725-45E0-A868-44AA66CB2F18}" type="presParOf" srcId="{0EA88D64-C9A6-40B2-AEC1-1A9750CE8776}" destId="{878FDE9B-07F4-42FF-AADF-B09E1E41586B}" srcOrd="3" destOrd="0" presId="urn:microsoft.com/office/officeart/2005/8/layout/hierarchy3"/>
    <dgm:cxn modelId="{D8CECF98-8529-4EB9-8369-620139DBECB6}" type="presParOf" srcId="{2C634343-0ADB-4F91-AF5F-A0CACD53A71F}" destId="{C5641F66-6118-4353-AC9E-5A95C30AA5BF}" srcOrd="1" destOrd="0" presId="urn:microsoft.com/office/officeart/2005/8/layout/hierarchy3"/>
    <dgm:cxn modelId="{8F51A4A7-615E-48DA-A393-A00C934B3867}" type="presParOf" srcId="{C5641F66-6118-4353-AC9E-5A95C30AA5BF}" destId="{BA8AD5D0-C0ED-4EAB-9B62-6D96E17ADCB3}" srcOrd="0" destOrd="0" presId="urn:microsoft.com/office/officeart/2005/8/layout/hierarchy3"/>
    <dgm:cxn modelId="{39E9E1EB-DAA9-46A3-96D3-2CDB0EA7E722}" type="presParOf" srcId="{BA8AD5D0-C0ED-4EAB-9B62-6D96E17ADCB3}" destId="{038B4E3B-1171-40C8-B6BC-1FE73A9C9ECA}" srcOrd="0" destOrd="0" presId="urn:microsoft.com/office/officeart/2005/8/layout/hierarchy3"/>
    <dgm:cxn modelId="{93D94B9B-839A-4F6E-BD4C-447318360F90}" type="presParOf" srcId="{BA8AD5D0-C0ED-4EAB-9B62-6D96E17ADCB3}" destId="{F6ABEBFF-8B86-4384-9605-10648F89AF5E}" srcOrd="1" destOrd="0" presId="urn:microsoft.com/office/officeart/2005/8/layout/hierarchy3"/>
    <dgm:cxn modelId="{EA641402-9440-4FAA-B600-CA4F19250D51}" type="presParOf" srcId="{C5641F66-6118-4353-AC9E-5A95C30AA5BF}" destId="{9A2085A6-3B82-48F2-A92A-84C13999C50E}" srcOrd="1" destOrd="0" presId="urn:microsoft.com/office/officeart/2005/8/layout/hierarchy3"/>
    <dgm:cxn modelId="{291D6547-787C-44D7-9155-BA4044932D4E}" type="presParOf" srcId="{9A2085A6-3B82-48F2-A92A-84C13999C50E}" destId="{1B31BB8E-F02B-4030-A142-5CC0C9631EBB}" srcOrd="0" destOrd="0" presId="urn:microsoft.com/office/officeart/2005/8/layout/hierarchy3"/>
    <dgm:cxn modelId="{37267AAB-8EDC-465C-B030-BD6BDDB9E8D8}" type="presParOf" srcId="{9A2085A6-3B82-48F2-A92A-84C13999C50E}" destId="{B2D06C48-4165-411C-B4F1-513ABB8AB7BF}" srcOrd="1" destOrd="0" presId="urn:microsoft.com/office/officeart/2005/8/layout/hierarchy3"/>
    <dgm:cxn modelId="{8E9D261A-6847-4B98-98A1-74A488F21362}" type="presParOf" srcId="{9A2085A6-3B82-48F2-A92A-84C13999C50E}" destId="{99CBC3F8-42AF-4FD7-8AA0-D1668D904FA9}" srcOrd="2" destOrd="0" presId="urn:microsoft.com/office/officeart/2005/8/layout/hierarchy3"/>
    <dgm:cxn modelId="{AA532885-FFAD-416F-913E-D81C0ACF33E7}" type="presParOf" srcId="{9A2085A6-3B82-48F2-A92A-84C13999C50E}" destId="{EBE0600C-B36F-4400-A3EE-C500B7D763D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E16FB-8C81-4BB0-A847-36A159D333A7}">
      <dsp:nvSpPr>
        <dsp:cNvPr id="0" name=""/>
        <dsp:cNvSpPr/>
      </dsp:nvSpPr>
      <dsp:spPr>
        <a:xfrm>
          <a:off x="0" y="417429"/>
          <a:ext cx="10892246" cy="60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54FC0-6F7D-4C8C-9E45-586498F8A61A}">
      <dsp:nvSpPr>
        <dsp:cNvPr id="0" name=""/>
        <dsp:cNvSpPr/>
      </dsp:nvSpPr>
      <dsp:spPr>
        <a:xfrm>
          <a:off x="544612" y="63189"/>
          <a:ext cx="7624572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191" tIns="0" rIns="2881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развитие нормативно-правовой основы психологической деятельности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44612" y="63189"/>
        <a:ext cx="7624572" cy="708480"/>
      </dsp:txXfrm>
    </dsp:sp>
    <dsp:sp modelId="{001D106F-1402-4E14-863C-7996494AD496}">
      <dsp:nvSpPr>
        <dsp:cNvPr id="0" name=""/>
        <dsp:cNvSpPr/>
      </dsp:nvSpPr>
      <dsp:spPr>
        <a:xfrm>
          <a:off x="0" y="1506069"/>
          <a:ext cx="10892246" cy="60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8D8C7A-EFB0-427E-A69A-B06CE1BA9EF8}">
      <dsp:nvSpPr>
        <dsp:cNvPr id="0" name=""/>
        <dsp:cNvSpPr/>
      </dsp:nvSpPr>
      <dsp:spPr>
        <a:xfrm>
          <a:off x="544612" y="1151829"/>
          <a:ext cx="7624572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191" tIns="0" rIns="2881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переформатирование подходов к маршрутам профессионального развития психологов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44612" y="1151829"/>
        <a:ext cx="7624572" cy="708480"/>
      </dsp:txXfrm>
    </dsp:sp>
    <dsp:sp modelId="{FE681FCD-1ACA-4ED1-9558-C2ACF3D64899}">
      <dsp:nvSpPr>
        <dsp:cNvPr id="0" name=""/>
        <dsp:cNvSpPr/>
      </dsp:nvSpPr>
      <dsp:spPr>
        <a:xfrm>
          <a:off x="0" y="2594709"/>
          <a:ext cx="10892246" cy="60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FC5A54-A976-4439-B513-53D31DB16D3A}">
      <dsp:nvSpPr>
        <dsp:cNvPr id="0" name=""/>
        <dsp:cNvSpPr/>
      </dsp:nvSpPr>
      <dsp:spPr>
        <a:xfrm>
          <a:off x="544612" y="2240469"/>
          <a:ext cx="7624572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191" tIns="0" rIns="2881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синхронизация деятельности психологических служб по ведомствам и на муниципальном уровне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44612" y="2240469"/>
        <a:ext cx="7624572" cy="708480"/>
      </dsp:txXfrm>
    </dsp:sp>
    <dsp:sp modelId="{2C4A0536-0AA4-4D18-BBDA-02B91F97D900}">
      <dsp:nvSpPr>
        <dsp:cNvPr id="0" name=""/>
        <dsp:cNvSpPr/>
      </dsp:nvSpPr>
      <dsp:spPr>
        <a:xfrm>
          <a:off x="0" y="3683349"/>
          <a:ext cx="10892246" cy="60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16C1D-2B89-40A1-A4FA-F3ACC8F5EEC9}">
      <dsp:nvSpPr>
        <dsp:cNvPr id="0" name=""/>
        <dsp:cNvSpPr/>
      </dsp:nvSpPr>
      <dsp:spPr>
        <a:xfrm>
          <a:off x="544612" y="3329109"/>
          <a:ext cx="7624572" cy="708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191" tIns="0" rIns="2881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запуск системы межотраслевого взаимодействия психологического сопровождения молодежи</a:t>
          </a:r>
        </a:p>
      </dsp:txBody>
      <dsp:txXfrm>
        <a:off x="544612" y="3329109"/>
        <a:ext cx="7624572" cy="708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3EF022-CC60-4D24-A40A-476E19811602}">
      <dsp:nvSpPr>
        <dsp:cNvPr id="0" name=""/>
        <dsp:cNvSpPr/>
      </dsp:nvSpPr>
      <dsp:spPr>
        <a:xfrm rot="10800000">
          <a:off x="2766129" y="1843"/>
          <a:ext cx="10095850" cy="89276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8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мониторинг актуального состояния системы психологической помощи населению Республики Татарстан</a:t>
          </a:r>
          <a:endParaRPr lang="ru-RU" sz="2500" kern="1200" dirty="0"/>
        </a:p>
      </dsp:txBody>
      <dsp:txXfrm rot="10800000">
        <a:off x="2766129" y="1843"/>
        <a:ext cx="10095850" cy="892760"/>
      </dsp:txXfrm>
    </dsp:sp>
    <dsp:sp modelId="{7BFA1223-6342-43AA-9969-52042DD697F5}">
      <dsp:nvSpPr>
        <dsp:cNvPr id="0" name=""/>
        <dsp:cNvSpPr/>
      </dsp:nvSpPr>
      <dsp:spPr>
        <a:xfrm>
          <a:off x="2319749" y="1843"/>
          <a:ext cx="892760" cy="8927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7254F-F50A-4E86-BA79-A0FDAC6C0928}">
      <dsp:nvSpPr>
        <dsp:cNvPr id="0" name=""/>
        <dsp:cNvSpPr/>
      </dsp:nvSpPr>
      <dsp:spPr>
        <a:xfrm rot="10800000">
          <a:off x="2766129" y="1132398"/>
          <a:ext cx="10095850" cy="892760"/>
        </a:xfrm>
        <a:prstGeom prst="homePlate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8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разработка 6-ти документов нормативно-правового регулирования психологической деятельности в РТ</a:t>
          </a:r>
          <a:endParaRPr lang="ru-RU" sz="2500" kern="1200" dirty="0"/>
        </a:p>
      </dsp:txBody>
      <dsp:txXfrm rot="10800000">
        <a:off x="2766129" y="1132398"/>
        <a:ext cx="10095850" cy="892760"/>
      </dsp:txXfrm>
    </dsp:sp>
    <dsp:sp modelId="{2D2F5172-A2F6-4A46-951A-D85DF1182172}">
      <dsp:nvSpPr>
        <dsp:cNvPr id="0" name=""/>
        <dsp:cNvSpPr/>
      </dsp:nvSpPr>
      <dsp:spPr>
        <a:xfrm>
          <a:off x="2319749" y="1132398"/>
          <a:ext cx="892760" cy="8927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ECE4C-CD65-4C76-A44C-9C28557EAFDA}">
      <dsp:nvSpPr>
        <dsp:cNvPr id="0" name=""/>
        <dsp:cNvSpPr/>
      </dsp:nvSpPr>
      <dsp:spPr>
        <a:xfrm rot="10800000">
          <a:off x="2766129" y="2262953"/>
          <a:ext cx="10095850" cy="892760"/>
        </a:xfrm>
        <a:prstGeom prst="homePlate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8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формирование единого банка технологий и программ повышения квалификации и /или переподготовки психологов </a:t>
          </a:r>
          <a:endParaRPr lang="ru-RU" sz="2500" kern="1200" dirty="0"/>
        </a:p>
      </dsp:txBody>
      <dsp:txXfrm rot="10800000">
        <a:off x="2766129" y="2262953"/>
        <a:ext cx="10095850" cy="892760"/>
      </dsp:txXfrm>
    </dsp:sp>
    <dsp:sp modelId="{A484E3AE-3610-4AB1-A5FE-3B1FDE37E8ED}">
      <dsp:nvSpPr>
        <dsp:cNvPr id="0" name=""/>
        <dsp:cNvSpPr/>
      </dsp:nvSpPr>
      <dsp:spPr>
        <a:xfrm>
          <a:off x="2319749" y="2262953"/>
          <a:ext cx="892760" cy="8927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086B1-604C-4CF9-88A1-5285FA0D5091}">
      <dsp:nvSpPr>
        <dsp:cNvPr id="0" name=""/>
        <dsp:cNvSpPr/>
      </dsp:nvSpPr>
      <dsp:spPr>
        <a:xfrm rot="10800000">
          <a:off x="2766129" y="3393508"/>
          <a:ext cx="10095850" cy="892760"/>
        </a:xfrm>
        <a:prstGeom prst="homePlate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8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проектирование работы муниципальных психологических служб в районах РТ</a:t>
          </a:r>
          <a:endParaRPr lang="ru-RU" sz="2500" kern="1200" dirty="0"/>
        </a:p>
      </dsp:txBody>
      <dsp:txXfrm rot="10800000">
        <a:off x="2766129" y="3393508"/>
        <a:ext cx="10095850" cy="892760"/>
      </dsp:txXfrm>
    </dsp:sp>
    <dsp:sp modelId="{816AFE0D-05CD-4E71-9FBD-950CAC0D4681}">
      <dsp:nvSpPr>
        <dsp:cNvPr id="0" name=""/>
        <dsp:cNvSpPr/>
      </dsp:nvSpPr>
      <dsp:spPr>
        <a:xfrm>
          <a:off x="2319749" y="3393508"/>
          <a:ext cx="892760" cy="8927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2CF5D-DEEC-40F9-8748-657EAEB1B423}">
      <dsp:nvSpPr>
        <dsp:cNvPr id="0" name=""/>
        <dsp:cNvSpPr/>
      </dsp:nvSpPr>
      <dsp:spPr>
        <a:xfrm rot="10800000">
          <a:off x="2766129" y="4524062"/>
          <a:ext cx="10095850" cy="892760"/>
        </a:xfrm>
        <a:prstGeom prst="homePlate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68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сопровождение деятельности отраслевых психологических служб</a:t>
          </a:r>
          <a:endParaRPr lang="ru-RU" sz="2500" kern="1200" dirty="0"/>
        </a:p>
      </dsp:txBody>
      <dsp:txXfrm rot="10800000">
        <a:off x="2766129" y="4524062"/>
        <a:ext cx="10095850" cy="892760"/>
      </dsp:txXfrm>
    </dsp:sp>
    <dsp:sp modelId="{A78D21A6-70F6-432B-A3D7-1820DEDC3226}">
      <dsp:nvSpPr>
        <dsp:cNvPr id="0" name=""/>
        <dsp:cNvSpPr/>
      </dsp:nvSpPr>
      <dsp:spPr>
        <a:xfrm>
          <a:off x="2319749" y="4524062"/>
          <a:ext cx="892760" cy="8927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13EE87-178C-47B2-AF7B-82B4EFBD33DD}">
      <dsp:nvSpPr>
        <dsp:cNvPr id="0" name=""/>
        <dsp:cNvSpPr/>
      </dsp:nvSpPr>
      <dsp:spPr>
        <a:xfrm>
          <a:off x="1385044" y="1280"/>
          <a:ext cx="5824663" cy="12865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Республиканская научно-практическая конференции Ежегодные </a:t>
          </a:r>
          <a:r>
            <a:rPr lang="ru-RU" sz="2000" b="1" kern="1200" dirty="0" err="1" smtClean="0"/>
            <a:t>Классеновские</a:t>
          </a:r>
          <a:r>
            <a:rPr lang="ru-RU" sz="2000" b="1" kern="1200" dirty="0" smtClean="0"/>
            <a:t> чтения «</a:t>
          </a:r>
          <a:r>
            <a:rPr lang="ru-RU" sz="2000" b="1" kern="1200" dirty="0" err="1" smtClean="0"/>
            <a:t>Биопсихосоциодуховная</a:t>
          </a:r>
          <a:r>
            <a:rPr lang="ru-RU" sz="2000" b="1" kern="1200" dirty="0" smtClean="0"/>
            <a:t> концепция счастья в психотерапевтической практике» </a:t>
          </a:r>
          <a:endParaRPr lang="ru-RU" sz="2000" b="1" kern="1200" dirty="0"/>
        </a:p>
      </dsp:txBody>
      <dsp:txXfrm>
        <a:off x="1385044" y="1280"/>
        <a:ext cx="5824663" cy="1286547"/>
      </dsp:txXfrm>
    </dsp:sp>
    <dsp:sp modelId="{D40EB6D7-8AC6-4786-B000-161F282FB200}">
      <dsp:nvSpPr>
        <dsp:cNvPr id="0" name=""/>
        <dsp:cNvSpPr/>
      </dsp:nvSpPr>
      <dsp:spPr>
        <a:xfrm>
          <a:off x="1967510" y="1287827"/>
          <a:ext cx="582466" cy="964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10"/>
              </a:lnTo>
              <a:lnTo>
                <a:pt x="582466" y="9649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47FC7-E074-4E51-BED0-48316B0417B0}">
      <dsp:nvSpPr>
        <dsp:cNvPr id="0" name=""/>
        <dsp:cNvSpPr/>
      </dsp:nvSpPr>
      <dsp:spPr>
        <a:xfrm>
          <a:off x="2549976" y="1609464"/>
          <a:ext cx="2648702" cy="1286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КГМА, МДМ РТ</a:t>
          </a:r>
          <a:endParaRPr lang="ru-RU" sz="2100" kern="1200" dirty="0"/>
        </a:p>
      </dsp:txBody>
      <dsp:txXfrm>
        <a:off x="2549976" y="1609464"/>
        <a:ext cx="2648702" cy="1286547"/>
      </dsp:txXfrm>
    </dsp:sp>
    <dsp:sp modelId="{2D17197B-C7FB-410A-AA21-11576E347374}">
      <dsp:nvSpPr>
        <dsp:cNvPr id="0" name=""/>
        <dsp:cNvSpPr/>
      </dsp:nvSpPr>
      <dsp:spPr>
        <a:xfrm>
          <a:off x="1967510" y="1287827"/>
          <a:ext cx="582466" cy="2573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094"/>
              </a:lnTo>
              <a:lnTo>
                <a:pt x="582466" y="25730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FDE9B-07F4-42FF-AADF-B09E1E41586B}">
      <dsp:nvSpPr>
        <dsp:cNvPr id="0" name=""/>
        <dsp:cNvSpPr/>
      </dsp:nvSpPr>
      <dsp:spPr>
        <a:xfrm>
          <a:off x="2549976" y="3217648"/>
          <a:ext cx="2596334" cy="1286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 марта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(Отель «Ривьера», зал Лазурный берег)</a:t>
          </a:r>
          <a:endParaRPr lang="ru-RU" sz="2100" kern="1200" dirty="0"/>
        </a:p>
      </dsp:txBody>
      <dsp:txXfrm>
        <a:off x="2549976" y="3217648"/>
        <a:ext cx="2596334" cy="1286547"/>
      </dsp:txXfrm>
    </dsp:sp>
    <dsp:sp modelId="{038B4E3B-1171-40C8-B6BC-1FE73A9C9ECA}">
      <dsp:nvSpPr>
        <dsp:cNvPr id="0" name=""/>
        <dsp:cNvSpPr/>
      </dsp:nvSpPr>
      <dsp:spPr>
        <a:xfrm>
          <a:off x="7852980" y="1280"/>
          <a:ext cx="5199504" cy="1286547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Первая Всероссийская конференция «Актуальные проблемам психологической деятельности и пути их решения» </a:t>
          </a:r>
          <a:endParaRPr lang="ru-RU" sz="2000" b="1" kern="1200" dirty="0"/>
        </a:p>
      </dsp:txBody>
      <dsp:txXfrm>
        <a:off x="7852980" y="1280"/>
        <a:ext cx="5199504" cy="1286547"/>
      </dsp:txXfrm>
    </dsp:sp>
    <dsp:sp modelId="{1B31BB8E-F02B-4030-A142-5CC0C9631EBB}">
      <dsp:nvSpPr>
        <dsp:cNvPr id="0" name=""/>
        <dsp:cNvSpPr/>
      </dsp:nvSpPr>
      <dsp:spPr>
        <a:xfrm>
          <a:off x="8372931" y="1287827"/>
          <a:ext cx="519950" cy="964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10"/>
              </a:lnTo>
              <a:lnTo>
                <a:pt x="519950" y="9649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6C48-4165-411C-B4F1-513ABB8AB7BF}">
      <dsp:nvSpPr>
        <dsp:cNvPr id="0" name=""/>
        <dsp:cNvSpPr/>
      </dsp:nvSpPr>
      <dsp:spPr>
        <a:xfrm>
          <a:off x="8892881" y="1609464"/>
          <a:ext cx="2952760" cy="1286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МДМ РТ, </a:t>
          </a:r>
          <a:r>
            <a:rPr lang="ru-RU" sz="2100" kern="1200" dirty="0" err="1" smtClean="0"/>
            <a:t>МОиН</a:t>
          </a:r>
          <a:r>
            <a:rPr lang="ru-RU" sz="2100" kern="1200" dirty="0" smtClean="0"/>
            <a:t> РТ, </a:t>
          </a:r>
          <a:r>
            <a:rPr lang="ru-RU" sz="2100" kern="1200" dirty="0" err="1" smtClean="0"/>
            <a:t>МТЗиСЗ</a:t>
          </a:r>
          <a:r>
            <a:rPr lang="ru-RU" sz="2100" kern="1200" dirty="0" smtClean="0"/>
            <a:t> РТ, МЗ РТ и др.</a:t>
          </a:r>
          <a:endParaRPr lang="ru-RU" sz="2100" kern="1200" dirty="0"/>
        </a:p>
      </dsp:txBody>
      <dsp:txXfrm>
        <a:off x="8892881" y="1609464"/>
        <a:ext cx="2952760" cy="1286547"/>
      </dsp:txXfrm>
    </dsp:sp>
    <dsp:sp modelId="{99CBC3F8-42AF-4FD7-8AA0-D1668D904FA9}">
      <dsp:nvSpPr>
        <dsp:cNvPr id="0" name=""/>
        <dsp:cNvSpPr/>
      </dsp:nvSpPr>
      <dsp:spPr>
        <a:xfrm>
          <a:off x="8372931" y="1287827"/>
          <a:ext cx="519950" cy="2573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3094"/>
              </a:lnTo>
              <a:lnTo>
                <a:pt x="519950" y="257309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0600C-B36F-4400-A3EE-C500B7D763DC}">
      <dsp:nvSpPr>
        <dsp:cNvPr id="0" name=""/>
        <dsp:cNvSpPr/>
      </dsp:nvSpPr>
      <dsp:spPr>
        <a:xfrm>
          <a:off x="8892881" y="3217648"/>
          <a:ext cx="2952739" cy="1286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сентябрь-октябрь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2020 г.*</a:t>
          </a:r>
          <a:endParaRPr lang="ru-RU" sz="2100" kern="1200" dirty="0"/>
        </a:p>
      </dsp:txBody>
      <dsp:txXfrm>
        <a:off x="8892881" y="3217648"/>
        <a:ext cx="2952739" cy="1286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FD0FB-347F-4ED8-9C26-7341931E6DD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048BB-3EBC-499C-B8BC-4BB3C28B1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7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99A57-E174-40BD-87EA-A9639215A56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D3402-080D-46F4-BD01-22909D8C4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8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9B3B1F-EA99-493F-9082-333D75A4E62C}" type="slidenum">
              <a:rPr lang="ru-RU" altLang="ru-RU">
                <a:latin typeface="Arial" panose="020B0604020202020204" pitchFamily="34" charset="0"/>
              </a:rPr>
              <a:pPr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06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9B3B1F-EA99-493F-9082-333D75A4E62C}" type="slidenum">
              <a:rPr lang="ru-RU" altLang="ru-RU">
                <a:latin typeface="Arial" panose="020B0604020202020204" pitchFamily="34" charset="0"/>
              </a:rPr>
              <a:pPr/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06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16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2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51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91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7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94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67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77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92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96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8B65F-48AE-45D7-87E1-37FB70A7E54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7140-DC60-474B-B88B-F615A6B48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19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5.pn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92000" cy="6857546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0" y="6479997"/>
                </a:moveTo>
                <a:lnTo>
                  <a:pt x="11520004" y="6479997"/>
                </a:lnTo>
                <a:lnTo>
                  <a:pt x="11520004" y="0"/>
                </a:lnTo>
                <a:lnTo>
                  <a:pt x="0" y="0"/>
                </a:lnTo>
                <a:lnTo>
                  <a:pt x="0" y="6479997"/>
                </a:lnTo>
              </a:path>
            </a:pathLst>
          </a:custGeom>
          <a:solidFill>
            <a:srgbClr val="00998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/>
          <p:cNvSpPr txBox="1"/>
          <p:nvPr/>
        </p:nvSpPr>
        <p:spPr>
          <a:xfrm>
            <a:off x="577806" y="1326252"/>
            <a:ext cx="11162581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FFFFFF"/>
                </a:solidFill>
              </a:rPr>
              <a:t>О деятельности психологов социальной сферы </a:t>
            </a:r>
          </a:p>
          <a:p>
            <a:pPr marL="12700"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FFFFFF"/>
                </a:solidFill>
              </a:rPr>
              <a:t>по психологическому сопровождению </a:t>
            </a:r>
          </a:p>
          <a:p>
            <a:pPr marL="12700"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FFFFFF"/>
                </a:solidFill>
              </a:rPr>
              <a:t>лиц наиболее подверженных воздействию идеологии терроризма и лиц категории особого внимания  </a:t>
            </a:r>
          </a:p>
          <a:p>
            <a:pPr marL="12700"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FFFFFF"/>
                </a:solidFill>
              </a:rPr>
              <a:t>в системе психологической помощи населению Республики Татарстан</a:t>
            </a:r>
            <a:endParaRPr sz="36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54" name="object 52"/>
          <p:cNvSpPr/>
          <p:nvPr/>
        </p:nvSpPr>
        <p:spPr>
          <a:xfrm>
            <a:off x="-1" y="6555950"/>
            <a:ext cx="12190635" cy="30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8149" y="492352"/>
            <a:ext cx="4273666" cy="2133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40035" y="5072190"/>
            <a:ext cx="8167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spc="65" dirty="0" smtClean="0">
                <a:solidFill>
                  <a:srgbClr val="FFFFFF"/>
                </a:solidFill>
                <a:cs typeface="Calibri"/>
              </a:rPr>
              <a:t>Герасимова Вера Вадимовна, начальник отдела психологического сопровождения по</a:t>
            </a:r>
            <a:r>
              <a:rPr lang="ru-RU" sz="2400" spc="9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400" spc="55" dirty="0" smtClean="0">
                <a:solidFill>
                  <a:srgbClr val="FFFFFF"/>
                </a:solidFill>
                <a:cs typeface="Calibri"/>
              </a:rPr>
              <a:t>делам</a:t>
            </a:r>
            <a:r>
              <a:rPr lang="ru-RU" sz="2400" spc="9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400" spc="60" dirty="0" smtClean="0">
                <a:solidFill>
                  <a:srgbClr val="FFFFFF"/>
                </a:solidFill>
                <a:cs typeface="Calibri"/>
              </a:rPr>
              <a:t>молодежи</a:t>
            </a:r>
            <a:r>
              <a:rPr lang="ru-RU" sz="2400" spc="90" dirty="0" smtClean="0">
                <a:solidFill>
                  <a:srgbClr val="FFFFFF"/>
                </a:solidFill>
                <a:cs typeface="Calibri"/>
              </a:rPr>
              <a:t> Республики </a:t>
            </a:r>
            <a:r>
              <a:rPr lang="ru-RU" sz="2400" spc="114" dirty="0" smtClean="0">
                <a:solidFill>
                  <a:srgbClr val="FFFFFF"/>
                </a:solidFill>
                <a:cs typeface="Calibri"/>
              </a:rPr>
              <a:t>Татарстан, кандидат психологических наук</a:t>
            </a:r>
            <a:endParaRPr lang="ru-RU" sz="24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0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415143" y="1478599"/>
            <a:ext cx="8055429" cy="453072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b="1" i="1" dirty="0">
                <a:solidFill>
                  <a:srgbClr val="000066"/>
                </a:solidFill>
              </a:rPr>
              <a:t>Если реальная жизнь </a:t>
            </a:r>
            <a:r>
              <a:rPr lang="ru-RU" altLang="ru-RU" sz="2600" dirty="0">
                <a:solidFill>
                  <a:srgbClr val="000066"/>
                </a:solidFill>
              </a:rPr>
              <a:t>-</a:t>
            </a:r>
          </a:p>
          <a:p>
            <a:pPr eaLnBrk="1" hangingPunct="1"/>
            <a:r>
              <a:rPr lang="ru-RU" altLang="ru-RU" sz="2600" b="1" dirty="0">
                <a:solidFill>
                  <a:srgbClr val="000066"/>
                </a:solidFill>
              </a:rPr>
              <a:t>не соответствует ожиданиям человека, </a:t>
            </a:r>
          </a:p>
          <a:p>
            <a:pPr eaLnBrk="1" hangingPunct="1"/>
            <a:r>
              <a:rPr lang="ru-RU" altLang="ru-RU" sz="2600" b="1" dirty="0">
                <a:solidFill>
                  <a:srgbClr val="000066"/>
                </a:solidFill>
              </a:rPr>
              <a:t>не удовлетворяет его актуальных потребностей </a:t>
            </a:r>
          </a:p>
          <a:p>
            <a:pPr eaLnBrk="1" hangingPunct="1"/>
            <a:r>
              <a:rPr lang="ru-RU" altLang="ru-RU" sz="2600" b="1" dirty="0">
                <a:solidFill>
                  <a:srgbClr val="000066"/>
                </a:solidFill>
              </a:rPr>
              <a:t>создает угрозу </a:t>
            </a:r>
            <a:r>
              <a:rPr lang="ru-RU" altLang="ru-RU" sz="2600" b="1" dirty="0" smtClean="0">
                <a:solidFill>
                  <a:srgbClr val="000066"/>
                </a:solidFill>
              </a:rPr>
              <a:t>безопасности </a:t>
            </a:r>
            <a:r>
              <a:rPr lang="ru-RU" altLang="ru-RU" sz="2600" b="1" dirty="0">
                <a:solidFill>
                  <a:srgbClr val="000066"/>
                </a:solidFill>
              </a:rPr>
              <a:t>значимым </a:t>
            </a:r>
            <a:r>
              <a:rPr lang="ru-RU" altLang="ru-RU" sz="2600" b="1" dirty="0" smtClean="0">
                <a:solidFill>
                  <a:srgbClr val="000066"/>
                </a:solidFill>
              </a:rPr>
              <a:t>интересам</a:t>
            </a:r>
            <a:endParaRPr lang="ru-RU" altLang="ru-RU" sz="2600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b="1" i="1" dirty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b="1" i="1" dirty="0">
                <a:solidFill>
                  <a:srgbClr val="000066"/>
                </a:solidFill>
              </a:rPr>
              <a:t>То возникают</a:t>
            </a:r>
            <a:r>
              <a:rPr lang="ru-RU" altLang="ru-RU" sz="2600" dirty="0">
                <a:solidFill>
                  <a:srgbClr val="000066"/>
                </a:solidFill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b="1" dirty="0">
                <a:solidFill>
                  <a:srgbClr val="000066"/>
                </a:solidFill>
              </a:rPr>
              <a:t>Стресс, Тревога, Страх, </a:t>
            </a:r>
            <a:r>
              <a:rPr lang="ru-RU" altLang="ru-RU" sz="2600" b="1" dirty="0" err="1">
                <a:solidFill>
                  <a:srgbClr val="000066"/>
                </a:solidFill>
              </a:rPr>
              <a:t>Дезадаптация</a:t>
            </a:r>
            <a:r>
              <a:rPr lang="ru-RU" altLang="ru-RU" sz="2600" b="1" dirty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b="1" dirty="0">
                <a:solidFill>
                  <a:srgbClr val="FF0000"/>
                </a:solidFill>
              </a:rPr>
              <a:t>и поиск стратегии адаптации</a:t>
            </a:r>
            <a:r>
              <a:rPr lang="ru-RU" altLang="ru-RU" sz="2600" b="1" dirty="0">
                <a:solidFill>
                  <a:srgbClr val="000066"/>
                </a:solidFill>
              </a:rPr>
              <a:t>, </a:t>
            </a:r>
            <a:r>
              <a:rPr lang="ru-RU" altLang="ru-RU" sz="2600" b="1" dirty="0">
                <a:solidFill>
                  <a:srgbClr val="000066"/>
                </a:solidFill>
              </a:rPr>
              <a:t>в том числе </a:t>
            </a:r>
            <a:r>
              <a:rPr lang="ru-RU" altLang="ru-RU" sz="2600" b="1" dirty="0" smtClean="0">
                <a:solidFill>
                  <a:srgbClr val="000066"/>
                </a:solidFill>
              </a:rPr>
              <a:t>в различные деструктивные формы</a:t>
            </a:r>
            <a:endParaRPr lang="ru-RU" altLang="ru-RU" sz="2600" b="1" dirty="0">
              <a:solidFill>
                <a:srgbClr val="000066"/>
              </a:solidFill>
            </a:endParaRPr>
          </a:p>
          <a:p>
            <a:pPr eaLnBrk="1" hangingPunct="1"/>
            <a:endParaRPr lang="ru-RU" altLang="ru-RU" dirty="0"/>
          </a:p>
        </p:txBody>
      </p:sp>
      <p:sp>
        <p:nvSpPr>
          <p:cNvPr id="27652" name="object 65"/>
          <p:cNvSpPr>
            <a:spLocks noChangeArrowheads="1"/>
          </p:cNvSpPr>
          <p:nvPr/>
        </p:nvSpPr>
        <p:spPr bwMode="auto">
          <a:xfrm>
            <a:off x="111760" y="6099176"/>
            <a:ext cx="12080240" cy="657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2890" y="1750898"/>
            <a:ext cx="2786380" cy="41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7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8967" cy="1237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0252" y="304826"/>
            <a:ext cx="1822862" cy="93276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00400" y="482691"/>
            <a:ext cx="70800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Психологическое </a:t>
            </a:r>
            <a:r>
              <a:rPr lang="ru-RU" sz="28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сопровождение </a:t>
            </a:r>
            <a:br>
              <a:rPr lang="ru-RU" sz="28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</a:br>
            <a:r>
              <a:rPr lang="ru-RU" sz="28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лиц, наиболее подверженных воздействию идеологии терроризма</a:t>
            </a:r>
            <a:endParaRPr lang="ru-RU" sz="2800" b="1" spc="140" dirty="0" smtClean="0">
              <a:solidFill>
                <a:srgbClr val="C00000"/>
              </a:solidFill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1587" y="2032003"/>
            <a:ext cx="75851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это система организационных, диагностических, </a:t>
            </a:r>
            <a:r>
              <a:rPr lang="ru-RU" sz="2600" dirty="0" smtClean="0">
                <a:solidFill>
                  <a:srgbClr val="002060"/>
                </a:solidFill>
              </a:rPr>
              <a:t>коррекционных, развивающих и профилактических мероприятий для клиентов, </a:t>
            </a:r>
            <a:r>
              <a:rPr lang="ru-RU" sz="2600" dirty="0" smtClean="0">
                <a:solidFill>
                  <a:srgbClr val="002060"/>
                </a:solidFill>
              </a:rPr>
              <a:t>направленных </a:t>
            </a:r>
            <a:r>
              <a:rPr lang="ru-RU" sz="2600" dirty="0" smtClean="0">
                <a:solidFill>
                  <a:srgbClr val="002060"/>
                </a:solidFill>
              </a:rPr>
              <a:t>на определение жизненных целей и задач, формирования норм социального поведения, в том числе в поликультурной среде и психологической защиты по нивелированию влияния прямых и опосредованных деструктивных воздействий в условиях межведомственного взаимодействия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Картинки по запросу &quot;картинка знак психологи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94" y="2076994"/>
            <a:ext cx="3728009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3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bject 65"/>
          <p:cNvSpPr>
            <a:spLocks noChangeArrowheads="1"/>
          </p:cNvSpPr>
          <p:nvPr/>
        </p:nvSpPr>
        <p:spPr bwMode="auto">
          <a:xfrm>
            <a:off x="111760" y="6099176"/>
            <a:ext cx="12080240" cy="657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2621" y="1642745"/>
            <a:ext cx="8789127" cy="435133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«Особое внимание»  подразумевает такое отношение к указанной категории лиц, при котором исключается навязчивая, неуместная опека, но устанавливаются долгосрочные отношения, оказывается необходимая поддержка, направленная на формирование устойчивого понимания о возможности пути исправления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		</a:t>
            </a:r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ru-RU" sz="2400" i="1" dirty="0" err="1" smtClean="0">
                <a:solidFill>
                  <a:srgbClr val="002060"/>
                </a:solidFill>
              </a:rPr>
              <a:t>И.Ш.Галиев</a:t>
            </a:r>
            <a:r>
              <a:rPr lang="ru-RU" sz="2400" i="1" dirty="0" smtClean="0">
                <a:solidFill>
                  <a:srgbClr val="002060"/>
                </a:solidFill>
              </a:rPr>
              <a:t>, «Об организации на территории Республики Татарстан адресной профилактической работы с лицами, наиболее подверженными идеологии терроризма» Обзор НЦПТИ, выпуск 1(10), 2017 г</a:t>
            </a:r>
            <a:r>
              <a:rPr lang="ru-RU" sz="2400" dirty="0" smtClean="0">
                <a:solidFill>
                  <a:srgbClr val="002060"/>
                </a:solidFill>
              </a:rPr>
              <a:t>.)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2890" y="1750898"/>
            <a:ext cx="2786380" cy="41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7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3082834" y="2534194"/>
            <a:ext cx="8869680" cy="202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818" y="0"/>
            <a:ext cx="6599207" cy="1672046"/>
          </a:xfrm>
        </p:spPr>
        <p:txBody>
          <a:bodyPr>
            <a:noAutofit/>
          </a:bodyPr>
          <a:lstStyle/>
          <a:p>
            <a:pPr algn="ctr"/>
            <a:r>
              <a:rPr lang="ru-RU" sz="2400" b="1" spc="140" dirty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Структура государственной </a:t>
            </a: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системы управления  </a:t>
            </a:r>
            <a:r>
              <a:rPr lang="ru-RU" sz="2400" b="1" spc="140" dirty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психологической </a:t>
            </a: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деятельностью </a:t>
            </a:r>
            <a:endParaRPr lang="ru-RU" sz="2400" b="1" spc="140" dirty="0">
              <a:solidFill>
                <a:srgbClr val="C00000"/>
              </a:solidFill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4715" y="2628377"/>
            <a:ext cx="6022315" cy="672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8989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chemeClr val="tx1"/>
                </a:solidFill>
              </a:rPr>
              <a:t>Министерство молодежи Республики </a:t>
            </a:r>
            <a:r>
              <a:rPr lang="ru-RU" sz="1867" dirty="0" smtClean="0">
                <a:solidFill>
                  <a:schemeClr val="tx1"/>
                </a:solidFill>
              </a:rPr>
              <a:t>Татарстан </a:t>
            </a:r>
            <a:endParaRPr lang="ru-RU" sz="1867" dirty="0">
              <a:solidFill>
                <a:schemeClr val="tx1"/>
              </a:solidFill>
            </a:endParaRPr>
          </a:p>
          <a:p>
            <a:pPr algn="ctr"/>
            <a:r>
              <a:rPr lang="ru-RU" sz="1867" b="1" dirty="0">
                <a:solidFill>
                  <a:schemeClr val="tx1"/>
                </a:solidFill>
              </a:rPr>
              <a:t>отдел психологического сопровождения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6161" y="3657601"/>
            <a:ext cx="4467736" cy="862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chemeClr val="tx1"/>
                </a:solidFill>
              </a:rPr>
              <a:t>«Ресурсный </a:t>
            </a:r>
            <a:r>
              <a:rPr lang="ru-RU" sz="1867" dirty="0" smtClean="0">
                <a:solidFill>
                  <a:schemeClr val="tx1"/>
                </a:solidFill>
              </a:rPr>
              <a:t>центр координации психологических служб «Ориентир» </a:t>
            </a:r>
          </a:p>
          <a:p>
            <a:pPr algn="ctr"/>
            <a:r>
              <a:rPr lang="ru-RU" sz="1867" dirty="0" smtClean="0">
                <a:solidFill>
                  <a:schemeClr val="tx1"/>
                </a:solidFill>
              </a:rPr>
              <a:t>ГБУ РЦМИПП </a:t>
            </a:r>
            <a:endParaRPr lang="ru-RU" sz="1867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930537" y="3278777"/>
            <a:ext cx="0" cy="378823"/>
          </a:xfrm>
          <a:prstGeom prst="straightConnector1">
            <a:avLst/>
          </a:prstGeom>
          <a:ln w="25400">
            <a:solidFill>
              <a:srgbClr val="15898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8628918" y="3699030"/>
            <a:ext cx="3095071" cy="828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8989"/>
            </a:solidFill>
          </a:ln>
          <a:effectLst>
            <a:glow rad="63500">
              <a:srgbClr val="15898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chemeClr val="tx1"/>
                </a:solidFill>
              </a:rPr>
              <a:t>ФГБНУ «Институт педагогики, психологии и социальных проблем»</a:t>
            </a:r>
          </a:p>
        </p:txBody>
      </p:sp>
      <p:cxnSp>
        <p:nvCxnSpPr>
          <p:cNvPr id="67" name="Прямая со стрелкой 66"/>
          <p:cNvCxnSpPr>
            <a:endCxn id="6" idx="3"/>
          </p:cNvCxnSpPr>
          <p:nvPr/>
        </p:nvCxnSpPr>
        <p:spPr>
          <a:xfrm flipH="1">
            <a:off x="8033897" y="3997234"/>
            <a:ext cx="613714" cy="91441"/>
          </a:xfrm>
          <a:prstGeom prst="straightConnector1">
            <a:avLst/>
          </a:prstGeom>
          <a:ln w="25400">
            <a:solidFill>
              <a:srgbClr val="15898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29194" y="1479314"/>
            <a:ext cx="2684669" cy="828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8989"/>
            </a:solidFill>
          </a:ln>
          <a:effectLst>
            <a:glow rad="63500">
              <a:srgbClr val="15898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chemeClr val="tx1"/>
                </a:solidFill>
              </a:rPr>
              <a:t>Антитеррористическая комиссия </a:t>
            </a:r>
          </a:p>
          <a:p>
            <a:pPr algn="ctr"/>
            <a:r>
              <a:rPr lang="ru-RU" sz="1867" dirty="0">
                <a:solidFill>
                  <a:schemeClr val="tx1"/>
                </a:solidFill>
              </a:rPr>
              <a:t>в Республике Татарстан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01646" y="2638697"/>
            <a:ext cx="168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ЕНПК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6453" y="293221"/>
            <a:ext cx="1822862" cy="9327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63" y="50925"/>
            <a:ext cx="3218967" cy="123759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9039320" y="1503716"/>
            <a:ext cx="2684669" cy="828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8989"/>
            </a:solidFill>
          </a:ln>
          <a:effectLst>
            <a:glow rad="63500">
              <a:srgbClr val="15898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 smtClean="0">
                <a:solidFill>
                  <a:schemeClr val="tx1"/>
                </a:solidFill>
              </a:rPr>
              <a:t>Кабинет Министров  </a:t>
            </a:r>
            <a:r>
              <a:rPr lang="ru-RU" sz="1867" dirty="0">
                <a:solidFill>
                  <a:schemeClr val="tx1"/>
                </a:solidFill>
              </a:rPr>
              <a:t>Республике Татарстан</a:t>
            </a:r>
          </a:p>
        </p:txBody>
      </p:sp>
      <p:sp>
        <p:nvSpPr>
          <p:cNvPr id="29" name="Овал 28"/>
          <p:cNvSpPr/>
          <p:nvPr/>
        </p:nvSpPr>
        <p:spPr>
          <a:xfrm>
            <a:off x="4885509" y="1528354"/>
            <a:ext cx="2534194" cy="7445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55326" y="1698170"/>
            <a:ext cx="227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МЭС СППН РТ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5578" y="2638696"/>
            <a:ext cx="2286000" cy="12279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27018" y="2690948"/>
            <a:ext cx="2194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Межвед.раб.группа</a:t>
            </a:r>
            <a:r>
              <a:rPr lang="ru-RU" sz="1400" dirty="0" smtClean="0"/>
              <a:t> по координации мероприятий Концепции по формированию и развитию СППН </a:t>
            </a:r>
            <a:endParaRPr lang="ru-RU" sz="1400" dirty="0"/>
          </a:p>
        </p:txBody>
      </p:sp>
      <p:cxnSp>
        <p:nvCxnSpPr>
          <p:cNvPr id="38" name="Прямая соединительная линия 37"/>
          <p:cNvCxnSpPr>
            <a:stCxn id="29" idx="6"/>
            <a:endCxn id="28" idx="1"/>
          </p:cNvCxnSpPr>
          <p:nvPr/>
        </p:nvCxnSpPr>
        <p:spPr>
          <a:xfrm>
            <a:off x="7419703" y="1900646"/>
            <a:ext cx="1619617" cy="17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9" idx="2"/>
            <a:endCxn id="60" idx="3"/>
          </p:cNvCxnSpPr>
          <p:nvPr/>
        </p:nvCxnSpPr>
        <p:spPr>
          <a:xfrm flipH="1" flipV="1">
            <a:off x="3213863" y="1893360"/>
            <a:ext cx="1671646" cy="7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9" idx="4"/>
            <a:endCxn id="5" idx="0"/>
          </p:cNvCxnSpPr>
          <p:nvPr/>
        </p:nvCxnSpPr>
        <p:spPr>
          <a:xfrm>
            <a:off x="6152606" y="2272937"/>
            <a:ext cx="13267" cy="355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29" idx="2"/>
          </p:cNvCxnSpPr>
          <p:nvPr/>
        </p:nvCxnSpPr>
        <p:spPr>
          <a:xfrm flipV="1">
            <a:off x="2730137" y="1900646"/>
            <a:ext cx="2155372" cy="790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730137" y="2717074"/>
            <a:ext cx="48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96388" y="5068388"/>
            <a:ext cx="2403566" cy="5878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Министерства образования и науки РТ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339737" y="5050971"/>
            <a:ext cx="2403566" cy="5878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Министерства труда, занятости и социальной защиты РТ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43897" y="5046616"/>
            <a:ext cx="2403566" cy="5878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Министерство по делам молодежи РТ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000309" y="5055325"/>
            <a:ext cx="2403566" cy="5878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Министерство здравоохранения РТ</a:t>
            </a:r>
          </a:p>
        </p:txBody>
      </p:sp>
      <p:sp>
        <p:nvSpPr>
          <p:cNvPr id="57" name="Овал 56"/>
          <p:cNvSpPr/>
          <p:nvPr/>
        </p:nvSpPr>
        <p:spPr>
          <a:xfrm>
            <a:off x="666205" y="5821679"/>
            <a:ext cx="2116183" cy="7445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57302" y="5869576"/>
            <a:ext cx="2116183" cy="74458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357257" y="5843451"/>
            <a:ext cx="2116183" cy="7445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9191896" y="5817324"/>
            <a:ext cx="2116183" cy="74458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901338" y="5995851"/>
            <a:ext cx="142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Совет психологов образования</a:t>
            </a:r>
            <a:endParaRPr lang="ru-RU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796938" y="6017622"/>
            <a:ext cx="142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Совет психологов социальной сферы</a:t>
            </a:r>
            <a:endParaRPr lang="ru-RU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6705601" y="5987142"/>
            <a:ext cx="142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Совет психологов сферы ГМП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9366068" y="5882639"/>
            <a:ext cx="178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Совет психологов системы здравоохранения</a:t>
            </a:r>
            <a:endParaRPr lang="ru-RU" sz="1200" dirty="0"/>
          </a:p>
        </p:txBody>
      </p:sp>
      <p:cxnSp>
        <p:nvCxnSpPr>
          <p:cNvPr id="71" name="Прямая соединительная линия 70"/>
          <p:cNvCxnSpPr>
            <a:stCxn id="57" idx="2"/>
          </p:cNvCxnSpPr>
          <p:nvPr/>
        </p:nvCxnSpPr>
        <p:spPr>
          <a:xfrm flipV="1">
            <a:off x="666205" y="5695406"/>
            <a:ext cx="13064" cy="49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58" idx="2"/>
          </p:cNvCxnSpPr>
          <p:nvPr/>
        </p:nvCxnSpPr>
        <p:spPr>
          <a:xfrm flipV="1">
            <a:off x="3457302" y="5656217"/>
            <a:ext cx="17418" cy="585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59" idx="2"/>
          </p:cNvCxnSpPr>
          <p:nvPr/>
        </p:nvCxnSpPr>
        <p:spPr>
          <a:xfrm flipV="1">
            <a:off x="6357257" y="5617029"/>
            <a:ext cx="4354" cy="598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1" idx="2"/>
          </p:cNvCxnSpPr>
          <p:nvPr/>
        </p:nvCxnSpPr>
        <p:spPr>
          <a:xfrm flipV="1">
            <a:off x="9191896" y="5643154"/>
            <a:ext cx="17418" cy="546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985554" y="4741817"/>
            <a:ext cx="8203475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endCxn id="55" idx="0"/>
          </p:cNvCxnSpPr>
          <p:nvPr/>
        </p:nvCxnSpPr>
        <p:spPr>
          <a:xfrm>
            <a:off x="10202091" y="4754880"/>
            <a:ext cx="1" cy="30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54" idx="0"/>
          </p:cNvCxnSpPr>
          <p:nvPr/>
        </p:nvCxnSpPr>
        <p:spPr>
          <a:xfrm>
            <a:off x="7341326" y="4781006"/>
            <a:ext cx="4354" cy="265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endCxn id="53" idx="0"/>
          </p:cNvCxnSpPr>
          <p:nvPr/>
        </p:nvCxnSpPr>
        <p:spPr>
          <a:xfrm>
            <a:off x="4532811" y="4781006"/>
            <a:ext cx="8709" cy="269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1985554" y="4728754"/>
            <a:ext cx="0" cy="378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6061166" y="4545874"/>
            <a:ext cx="13063" cy="209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65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69726" y="1286768"/>
            <a:ext cx="58390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Комплексный </a:t>
            </a:r>
            <a:r>
              <a:rPr lang="ru-RU" b="1" spc="140" dirty="0">
                <a:solidFill>
                  <a:srgbClr val="C00000"/>
                </a:solidFill>
                <a:latin typeface="Trebuchet MS"/>
                <a:cs typeface="Trebuchet MS"/>
              </a:rPr>
              <a:t>план мероприятий по </a:t>
            </a:r>
            <a:r>
              <a:rPr lang="ru-RU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реализации мероприятий Концепции по формированию и развитию системы психологической помощи населению Республики Татарстан на 2020 </a:t>
            </a:r>
            <a:r>
              <a:rPr lang="ru-RU" b="1" spc="140" dirty="0">
                <a:solidFill>
                  <a:srgbClr val="C00000"/>
                </a:solidFill>
                <a:latin typeface="Trebuchet MS"/>
                <a:cs typeface="Trebuchet MS"/>
              </a:rPr>
              <a:t>- 2022 годы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96"/>
          <a:stretch>
            <a:fillRect/>
          </a:stretch>
        </p:blipFill>
        <p:spPr>
          <a:xfrm>
            <a:off x="6035956" y="2714769"/>
            <a:ext cx="6156044" cy="31696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70637" y="218080"/>
            <a:ext cx="1822862" cy="9327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8822" y="4900637"/>
            <a:ext cx="5442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Концепция по формированию и развитию системы психологической помощи населению Республики Татарстан на 2020 - 2022 годы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5370" name="Picture 10" descr="Abstract Tatarstan map isolated on a white background. Triangular mesh model in black color of Tatarstan map. Polygonal geographic scheme designed for political illustrations."/>
          <p:cNvPicPr>
            <a:picLocks noChangeAspect="1" noChangeArrowheads="1"/>
          </p:cNvPicPr>
          <p:nvPr/>
        </p:nvPicPr>
        <p:blipFill>
          <a:blip r:embed="rId6" cstate="print"/>
          <a:srcRect b="9596"/>
          <a:stretch>
            <a:fillRect/>
          </a:stretch>
        </p:blipFill>
        <p:spPr bwMode="auto">
          <a:xfrm>
            <a:off x="378822" y="1064060"/>
            <a:ext cx="5564777" cy="3873700"/>
          </a:xfrm>
          <a:prstGeom prst="rect">
            <a:avLst/>
          </a:prstGeom>
          <a:noFill/>
        </p:spPr>
      </p:pic>
      <p:sp>
        <p:nvSpPr>
          <p:cNvPr id="15380" name="AutoShape 20" descr="Картинки по запросу &quot;картинка знак психолог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2" name="AutoShape 22" descr="Картинки по запросу &quot;картинка знак психолог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8880" y="2165032"/>
            <a:ext cx="1867223" cy="1747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062" y="152740"/>
            <a:ext cx="1822862" cy="932769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89224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12571" y="648542"/>
            <a:ext cx="769402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	</a:t>
            </a: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Приоритетные векторы развития системы психологической помощи населению в РТ </a:t>
            </a:r>
          </a:p>
        </p:txBody>
      </p:sp>
    </p:spTree>
    <p:extLst>
      <p:ext uri="{BB962C8B-B14F-4D97-AF65-F5344CB8AC3E}">
        <p14:creationId xmlns:p14="http://schemas.microsoft.com/office/powerpoint/2010/main" xmlns="" val="4194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062" y="152740"/>
            <a:ext cx="1822862" cy="932769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149531"/>
            <a:ext cx="10515600" cy="50274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spc="140" dirty="0" smtClean="0">
              <a:solidFill>
                <a:srgbClr val="C00000"/>
              </a:solidFill>
              <a:latin typeface="Trebuchet MS"/>
              <a:cs typeface="Trebuchet MS"/>
            </a:endParaRP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1775012" y="1439333"/>
          <a:ext cx="151817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39143" y="309666"/>
            <a:ext cx="765483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Мероприятия по развитию психологической помощи населению в Республике Татарстан 2020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4194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062" y="152740"/>
            <a:ext cx="1822862" cy="93276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4948" y="1162594"/>
          <a:ext cx="11547566" cy="51206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044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3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815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Разработка ведомственных нормативов психологической деятельности (профессиональной деятельности) государственной системы психологической помощи населению (виды работы - услуги, временной параметр, оснащение)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2000" kern="1200" dirty="0">
                          <a:solidFill>
                            <a:srgbClr val="002060"/>
                          </a:solidFill>
                        </a:rPr>
                        <a:t>п.3 Комплексного плана по формированию системы ППН)</a:t>
                      </a:r>
                      <a:endParaRPr lang="ru-RU" sz="2000" i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Январь- июнь</a:t>
                      </a: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452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Разработка Положения о единых требованиях к ведению нормативной и рабочей документации субъектов психологической деятельности, с учетом ведомственной специфики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2000" kern="1200" dirty="0">
                          <a:solidFill>
                            <a:srgbClr val="002060"/>
                          </a:solidFill>
                        </a:rPr>
                        <a:t>п.4 Комплексного плана по формированию системы ППН)</a:t>
                      </a:r>
                      <a:endParaRPr lang="ru-RU" sz="2000" i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До 1 июня 2020 г.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815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Разработка межведомственного регламента осуществления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</a:rPr>
                        <a:t>супервизии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 специалистов, осуществляющих психологическую деятельность в системе психологической помощи населению в Республике Татарстан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u-RU" sz="2000" kern="1200" dirty="0">
                          <a:solidFill>
                            <a:srgbClr val="002060"/>
                          </a:solidFill>
                        </a:rPr>
                        <a:t>п.5 Комплексного плана по формированию системы ППН)</a:t>
                      </a:r>
                      <a:endParaRPr lang="ru-RU" sz="2000" i="1" kern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До 1 марта </a:t>
                      </a: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39143" y="309666"/>
            <a:ext cx="765483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Разработка нормативного обеспечения деятельности СППН в РТ</a:t>
            </a:r>
          </a:p>
        </p:txBody>
      </p:sp>
    </p:spTree>
    <p:extLst>
      <p:ext uri="{BB962C8B-B14F-4D97-AF65-F5344CB8AC3E}">
        <p14:creationId xmlns:p14="http://schemas.microsoft.com/office/powerpoint/2010/main" xmlns="" val="4194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8878" y="152740"/>
            <a:ext cx="1822862" cy="93276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6387" y="2057399"/>
          <a:ext cx="11077303" cy="29260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76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Разработка:</a:t>
                      </a:r>
                      <a:endParaRPr lang="ru-RU" sz="2400" dirty="0"/>
                    </a:p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dirty="0" smtClean="0"/>
                        <a:t>Практического руководства (навигатора) по организации профессиональной деятельности субъектов</a:t>
                      </a:r>
                      <a:r>
                        <a:rPr lang="ru-RU" sz="2400" baseline="0" dirty="0" smtClean="0"/>
                        <a:t> системы психологической помощи населению</a:t>
                      </a:r>
                    </a:p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0" dirty="0" smtClean="0"/>
                    </a:p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Алгоритмов </a:t>
                      </a:r>
                      <a:r>
                        <a:rPr lang="ru-RU" sz="2400" dirty="0" smtClean="0"/>
                        <a:t>взаимодействия психологических служб ведомств при работе в кризисных ситуациях (практическое руководство)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(</a:t>
                      </a:r>
                      <a:r>
                        <a:rPr lang="ru-RU" sz="2400" i="1" dirty="0" smtClean="0"/>
                        <a:t>п.5 р.4 Комплексного плана по формированию системы ППН</a:t>
                      </a:r>
                      <a:r>
                        <a:rPr lang="ru-RU" sz="2400" i="1" dirty="0" smtClean="0"/>
                        <a:t>)</a:t>
                      </a:r>
                      <a:endParaRPr lang="ru-RU" sz="2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До 15 мая 2020 г.</a:t>
                      </a: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 smtClean="0"/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До </a:t>
                      </a:r>
                      <a:r>
                        <a:rPr lang="ru-RU" sz="2400" dirty="0"/>
                        <a:t>1 декабря 2020 г.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43200" y="1315506"/>
            <a:ext cx="7654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Сопровождение деятельности СППН в РТ</a:t>
            </a:r>
          </a:p>
        </p:txBody>
      </p:sp>
    </p:spTree>
    <p:extLst>
      <p:ext uri="{BB962C8B-B14F-4D97-AF65-F5344CB8AC3E}">
        <p14:creationId xmlns:p14="http://schemas.microsoft.com/office/powerpoint/2010/main" xmlns="" val="14384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062" y="152740"/>
            <a:ext cx="1822862" cy="932769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149531"/>
            <a:ext cx="10515600" cy="502743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Межведомственные мероприятия по профилактике эмоционального выгорания, личностных и профессиональных деформаций специалистов системы психологической помощи населению в Республике Татарстан</a:t>
            </a:r>
          </a:p>
          <a:p>
            <a:pPr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Практико-ориентированные семинары по актуальной психологической проблематике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«Защита психического здоровья молодежи и противостояние деструктивным воздействиям» с КГМА;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«Ресурс позитивной психологии в профилактике и коррекции отклоняющихся форм поведения»;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«Проектирование межведомственного взаимодействия в работе с детьми и подростками группы риска на муниципальном уровне» (Нижнекамск, Кукмор) и др.</a:t>
            </a:r>
          </a:p>
          <a:p>
            <a:pPr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9143" y="309666"/>
            <a:ext cx="7654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Сопровождение деятельности СППН в РТ</a:t>
            </a:r>
          </a:p>
        </p:txBody>
      </p:sp>
    </p:spTree>
    <p:extLst>
      <p:ext uri="{BB962C8B-B14F-4D97-AF65-F5344CB8AC3E}">
        <p14:creationId xmlns:p14="http://schemas.microsoft.com/office/powerpoint/2010/main" xmlns="" val="4194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58" y="-7509"/>
            <a:ext cx="3218967" cy="1237595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202884" y="2335006"/>
            <a:ext cx="4676503" cy="3341176"/>
          </a:xfrm>
          <a:prstGeom prst="roundRect">
            <a:avLst/>
          </a:prstGeom>
          <a:solidFill>
            <a:srgbClr val="009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075" y="1107097"/>
            <a:ext cx="4558936" cy="1306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4325" y="1216046"/>
            <a:ext cx="428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Психологические службы министерств социального блока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1155 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58407" y="4542630"/>
            <a:ext cx="2185850" cy="10711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10360" y="3127487"/>
            <a:ext cx="2151017" cy="10711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4326" y="4094139"/>
            <a:ext cx="2172789" cy="10101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8199" y="2509179"/>
            <a:ext cx="2194561" cy="10711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85914" y="2674641"/>
            <a:ext cx="1763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МОиН РТ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772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0474" y="4865226"/>
            <a:ext cx="1084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МДМ РТ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84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6840" y="4246538"/>
            <a:ext cx="1084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МЗ РТ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112</a:t>
            </a:r>
            <a:r>
              <a:rPr lang="ru-RU" sz="24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78150" y="3386931"/>
            <a:ext cx="1672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МТЗиСЗ</a:t>
            </a:r>
            <a:r>
              <a:rPr lang="ru-RU" b="1" dirty="0" smtClean="0">
                <a:solidFill>
                  <a:srgbClr val="002060"/>
                </a:solidFill>
              </a:rPr>
              <a:t> РТ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188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66248" y="5655485"/>
            <a:ext cx="561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Актуальное состояние системы психологической </a:t>
            </a:r>
            <a:r>
              <a:rPr lang="ru-RU" sz="1600" b="1" spc="140" dirty="0">
                <a:solidFill>
                  <a:srgbClr val="C00000"/>
                </a:solidFill>
                <a:latin typeface="Trebuchet MS"/>
                <a:cs typeface="Trebuchet MS"/>
              </a:rPr>
              <a:t>помощи населению </a:t>
            </a:r>
            <a:r>
              <a:rPr lang="ru-RU" sz="16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Республики Татарстан (2019)</a:t>
            </a:r>
            <a:endParaRPr lang="ru-RU" sz="1600" b="1" spc="14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7433" y="176774"/>
            <a:ext cx="1823570" cy="930811"/>
          </a:xfrm>
          <a:prstGeom prst="rect">
            <a:avLst/>
          </a:prstGeom>
        </p:spPr>
      </p:pic>
      <p:sp>
        <p:nvSpPr>
          <p:cNvPr id="46" name="Стрелка вправо 45"/>
          <p:cNvSpPr/>
          <p:nvPr/>
        </p:nvSpPr>
        <p:spPr>
          <a:xfrm>
            <a:off x="4396061" y="3479264"/>
            <a:ext cx="1123406" cy="35269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9553" y="1044243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spc="140" dirty="0">
                <a:solidFill>
                  <a:srgbClr val="C00000"/>
                </a:solidFill>
                <a:latin typeface="Trebuchet MS"/>
                <a:cs typeface="Trebuchet MS"/>
              </a:rPr>
              <a:t>Портрет среднестатистического психолога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Ж</a:t>
            </a:r>
            <a:r>
              <a:rPr lang="ru-RU" b="1" dirty="0" smtClean="0">
                <a:solidFill>
                  <a:srgbClr val="002060"/>
                </a:solidFill>
              </a:rPr>
              <a:t>енщина </a:t>
            </a:r>
            <a:r>
              <a:rPr lang="ru-RU" b="1" dirty="0">
                <a:solidFill>
                  <a:srgbClr val="002060"/>
                </a:solidFill>
              </a:rPr>
              <a:t>37,5 лет с базовым психологическим высшим образованием, полученным в государственном вузе Татарстана, направлением профессиональной подготовки по вузовскому диплому «Психолог», прошедшая на базе ГКУ «Республиканский ресурсный центр Министерства труда, занятости и социальной защиты РТ» курсы повышения квалификации по тематике «Социальная реабилитация и оказание социальных услуг», средним трудовым стажем в области психологии 5,4 лет, работающая на момент опроса на 0,93 ставки.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4379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062" y="152740"/>
            <a:ext cx="1822862" cy="932769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38200" y="1149531"/>
            <a:ext cx="10515600" cy="50274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Проект «Код верного решения»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9143" y="309666"/>
            <a:ext cx="7654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Проект «Код верного решения»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7429003"/>
              </p:ext>
            </p:extLst>
          </p:nvPr>
        </p:nvGraphicFramePr>
        <p:xfrm>
          <a:off x="195944" y="1136468"/>
          <a:ext cx="11821886" cy="5371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846">
                  <a:extLst>
                    <a:ext uri="{9D8B030D-6E8A-4147-A177-3AD203B41FA5}">
                      <a16:colId xmlns:a16="http://schemas.microsoft.com/office/drawing/2014/main" xmlns="" val="1995819457"/>
                    </a:ext>
                  </a:extLst>
                </a:gridCol>
                <a:gridCol w="9726040">
                  <a:extLst>
                    <a:ext uri="{9D8B030D-6E8A-4147-A177-3AD203B41FA5}">
                      <a16:colId xmlns:a16="http://schemas.microsoft.com/office/drawing/2014/main" xmlns="" val="105040506"/>
                    </a:ext>
                  </a:extLst>
                </a:gridCol>
              </a:tblGrid>
              <a:tr h="23833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Цель проекта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механизмов психологической самозащиты от деструктивных воздействий и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(потенциальных способностей) к продуктивной жизнедеятельности в светском социуме у несовершеннолетних в возрасте от 7 до 16 лет, из семей категории особого внимания, обучающихся в общеобразовательных организациях г. Казани посредством оказания эффективной адресной психологической помощи в формате межведомственного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взаимодействия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84" marR="3378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447999"/>
                  </a:ext>
                </a:extLst>
              </a:tr>
              <a:tr h="29341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Задачи проекта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проектирование </a:t>
                      </a:r>
                      <a:r>
                        <a:rPr lang="ru-RU" sz="1600" dirty="0">
                          <a:effectLst/>
                        </a:rPr>
                        <a:t>эффективных межведомственных моделей психологического сопровождения несовершеннолетних, в возрасте от 7 до 16 лет, из семей категории особого внимания, обучающихся в общеобразовательных организациях г. Казани в индивидуальной и групповой формах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4572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800" dirty="0">
                        <a:effectLst/>
                      </a:endParaRPr>
                    </a:p>
                    <a:p>
                      <a:pPr marL="7429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оказание </a:t>
                      </a:r>
                      <a:r>
                        <a:rPr lang="ru-RU" sz="1600" dirty="0">
                          <a:effectLst/>
                        </a:rPr>
                        <a:t>адресной психологической помощи 22 - м несовершеннолетним, в возрасте от 7 до 16 лет, из семей категории особого внимания, обучающихся в общеобразовательных организациях г. Казани в рамках  разработанных межведомственных моделей </a:t>
                      </a:r>
                      <a:r>
                        <a:rPr lang="ru-RU" sz="1600" dirty="0" smtClean="0">
                          <a:effectLst/>
                        </a:rPr>
                        <a:t>сопровождения;</a:t>
                      </a:r>
                    </a:p>
                    <a:p>
                      <a:pPr marL="7429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7429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подготовка </a:t>
                      </a:r>
                      <a:r>
                        <a:rPr lang="ru-RU" sz="1600" dirty="0">
                          <a:effectLst/>
                        </a:rPr>
                        <a:t>аналитического отчета по реализации проекта, отражающего оценку его </a:t>
                      </a:r>
                      <a:r>
                        <a:rPr lang="ru-RU" sz="1600" dirty="0" smtClean="0">
                          <a:effectLst/>
                        </a:rPr>
                        <a:t>     эффективности</a:t>
                      </a:r>
                      <a:r>
                        <a:rPr lang="ru-RU" sz="1600" dirty="0">
                          <a:effectLst/>
                        </a:rPr>
                        <a:t>, содержащего предложения для всех его участников по совершенствованию работы в данной сфере профессиональной психологической деятельности.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4" marR="3378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35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30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122556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062" y="152740"/>
            <a:ext cx="1822862" cy="932769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282337" y="6178730"/>
            <a:ext cx="10515600" cy="5027432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dirty="0" smtClean="0"/>
              <a:t>(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60766" y="610111"/>
            <a:ext cx="7654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Сопровождение деятельности СППН в РТ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071154" y="1632857"/>
          <a:ext cx="14437529" cy="450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4194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8878" y="152740"/>
            <a:ext cx="1822862" cy="9327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395"/>
          <a:stretch/>
        </p:blipFill>
        <p:spPr>
          <a:xfrm rot="5400000">
            <a:off x="820955" y="1774550"/>
            <a:ext cx="5388121" cy="40472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344430">
            <a:off x="1812468" y="4431497"/>
            <a:ext cx="3699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Рекомендовано протоколом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от 12.12.2019 № 1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ЭКС при АНК в РТ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54" t="2766" r="14000" b="42139"/>
          <a:stretch/>
        </p:blipFill>
        <p:spPr>
          <a:xfrm>
            <a:off x="6021977" y="324116"/>
            <a:ext cx="4090195" cy="55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2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1412" t="6023" r="17713" b="7724"/>
          <a:stretch/>
        </p:blipFill>
        <p:spPr>
          <a:xfrm>
            <a:off x="1997340" y="1085509"/>
            <a:ext cx="8311226" cy="5280173"/>
          </a:xfrm>
          <a:prstGeom prst="rect">
            <a:avLst/>
          </a:prstGeom>
        </p:spPr>
      </p:pic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18878" y="152740"/>
            <a:ext cx="182286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4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/>
          <p:cNvSpPr/>
          <p:nvPr/>
        </p:nvSpPr>
        <p:spPr>
          <a:xfrm>
            <a:off x="0" y="6201297"/>
            <a:ext cx="12192000" cy="65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1564"/>
            <a:ext cx="2952823" cy="11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31637" y="2276873"/>
            <a:ext cx="6629375" cy="56938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12700" marR="5080" algn="ctr"/>
            <a:r>
              <a:rPr lang="ru-RU" sz="3100" spc="140" dirty="0" smtClean="0">
                <a:solidFill>
                  <a:srgbClr val="FF0000"/>
                </a:solidFill>
                <a:latin typeface="Trebuchet MS"/>
                <a:cs typeface="Trebuchet MS"/>
              </a:rPr>
              <a:t>БЛАГОДАРЮ ВАС ЗА ВНИМАНИЕ!</a:t>
            </a:r>
            <a:endParaRPr lang="ru-RU" sz="3100" spc="14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8" name="Picture 4" descr="ÐÐ°ÑÑÐ¸Ð½ÐºÐ¸ Ð¿Ð¾ Ð·Ð°Ð¿ÑÐ¾ÑÑ ÐºÐ°ÑÑÐ° ÐºÐ°Ð·Ð°Ð½Ð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4" r="25362"/>
          <a:stretch/>
        </p:blipFill>
        <p:spPr bwMode="auto">
          <a:xfrm>
            <a:off x="1199457" y="3140968"/>
            <a:ext cx="112599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16068" y="205618"/>
            <a:ext cx="1822862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7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8967" cy="1237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0252" y="304826"/>
            <a:ext cx="1822862" cy="932769"/>
          </a:xfrm>
          <a:prstGeom prst="rect">
            <a:avLst/>
          </a:prstGeo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66750" y="1381125"/>
          <a:ext cx="11118850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82388" y="809165"/>
            <a:ext cx="7458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Распределение психологов отраслевой психологической службы по учреждениям (2019</a:t>
            </a: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)</a:t>
            </a:r>
            <a:endParaRPr lang="ru-RU" sz="2400" b="1" spc="14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4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8967" cy="1237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0252" y="304826"/>
            <a:ext cx="1822862" cy="932769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66206" y="1381760"/>
            <a:ext cx="11119394" cy="4795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В</a:t>
            </a:r>
            <a:r>
              <a:rPr lang="ru-RU" dirty="0" smtClean="0"/>
              <a:t> </a:t>
            </a: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cs typeface="Trebuchet MS"/>
              </a:rPr>
              <a:t>4-х муниципальных районах республики отсутствуют специалисты-психологи, так как нет подведомственных учреждений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Алькеевский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Камско-</a:t>
            </a:r>
            <a:r>
              <a:rPr lang="ru-RU" dirty="0" err="1" smtClean="0">
                <a:solidFill>
                  <a:srgbClr val="002060"/>
                </a:solidFill>
              </a:rPr>
              <a:t>Устьинский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Новошешминский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Ютазинский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46"/>
          <a:stretch/>
        </p:blipFill>
        <p:spPr>
          <a:xfrm>
            <a:off x="5238382" y="2773680"/>
            <a:ext cx="4657458" cy="3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4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8967" cy="1237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0252" y="304826"/>
            <a:ext cx="1822862" cy="93276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82836" y="722765"/>
            <a:ext cx="6949440" cy="8154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Психолог социальной сферы (</a:t>
            </a:r>
            <a:r>
              <a:rPr lang="ru-RU" sz="2400" b="1" spc="140" dirty="0" err="1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проф.стандарт</a:t>
            </a: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) </a:t>
            </a:r>
            <a:br>
              <a:rPr lang="ru-RU" sz="24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</a:br>
            <a:r>
              <a:rPr lang="ru-RU" sz="2000" b="1" spc="140" dirty="0" smtClean="0">
                <a:solidFill>
                  <a:srgbClr val="002060"/>
                </a:solidFill>
                <a:latin typeface="Trebuchet MS"/>
                <a:ea typeface="+mn-ea"/>
                <a:cs typeface="Trebuchet MS"/>
              </a:rPr>
              <a:t>утвержден приказом Министерства труда и социальной защиты РФ от 18 ноября 2013 г. – 682н</a:t>
            </a:r>
          </a:p>
        </p:txBody>
      </p:sp>
      <p:sp>
        <p:nvSpPr>
          <p:cNvPr id="8" name="Объект 7"/>
          <p:cNvSpPr txBox="1">
            <a:spLocks noGrp="1"/>
          </p:cNvSpPr>
          <p:nvPr>
            <p:ph idx="1"/>
          </p:nvPr>
        </p:nvSpPr>
        <p:spPr>
          <a:xfrm>
            <a:off x="334633" y="1956995"/>
            <a:ext cx="11112620" cy="416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Основная цель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профессиональной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деятельности: 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профилактика </a:t>
            </a:r>
            <a:r>
              <a:rPr lang="ru-RU" sz="2000" b="1" dirty="0">
                <a:solidFill>
                  <a:srgbClr val="C00000"/>
                </a:solidFill>
              </a:rPr>
              <a:t>и психологическая коррекция негативных социальных проявлений в поведении социальных групп и отдельных лиц </a:t>
            </a:r>
            <a:r>
              <a:rPr lang="ru-RU" sz="2000" dirty="0">
                <a:solidFill>
                  <a:srgbClr val="002060"/>
                </a:solidFill>
              </a:rPr>
              <a:t>(асоциальное и конфликтное поведение, социальное сиротство и другое), </a:t>
            </a:r>
            <a:r>
              <a:rPr lang="ru-RU" sz="2000" b="1" dirty="0" smtClean="0">
                <a:solidFill>
                  <a:srgbClr val="C00000"/>
                </a:solidFill>
              </a:rPr>
              <a:t>психологическая </a:t>
            </a:r>
            <a:r>
              <a:rPr lang="ru-RU" sz="2000" b="1" dirty="0">
                <a:solidFill>
                  <a:srgbClr val="C00000"/>
                </a:solidFill>
              </a:rPr>
              <a:t>помощь представителям социально уязвимых слоев населения (маргиналы, мигранты, беженцы) и лицам, находящимся в трудной жизненной ситуации</a:t>
            </a:r>
            <a:r>
              <a:rPr lang="ru-RU" sz="2000" dirty="0">
                <a:solidFill>
                  <a:srgbClr val="002060"/>
                </a:solidFill>
              </a:rPr>
              <a:t>, в том числе, </a:t>
            </a:r>
            <a:r>
              <a:rPr lang="ru-RU" sz="2000" dirty="0" err="1">
                <a:solidFill>
                  <a:srgbClr val="002060"/>
                </a:solidFill>
              </a:rPr>
              <a:t>дезадаптированным</a:t>
            </a:r>
            <a:r>
              <a:rPr lang="ru-RU" sz="2000" dirty="0">
                <a:solidFill>
                  <a:srgbClr val="002060"/>
                </a:solidFill>
              </a:rPr>
              <a:t> лицам и </a:t>
            </a:r>
            <a:r>
              <a:rPr lang="ru-RU" sz="2000" dirty="0" err="1">
                <a:solidFill>
                  <a:srgbClr val="002060"/>
                </a:solidFill>
              </a:rPr>
              <a:t>девиантам</a:t>
            </a:r>
            <a:r>
              <a:rPr lang="ru-RU" sz="2000" dirty="0">
                <a:solidFill>
                  <a:srgbClr val="002060"/>
                </a:solidFill>
              </a:rPr>
              <a:t>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лицам</a:t>
            </a:r>
            <a:r>
              <a:rPr lang="ru-RU" sz="2000" dirty="0">
                <a:solidFill>
                  <a:srgbClr val="002060"/>
                </a:solidFill>
              </a:rPr>
              <a:t>, имеющим разные виды зависимости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совершившим </a:t>
            </a:r>
            <a:r>
              <a:rPr lang="ru-RU" sz="2000" dirty="0">
                <a:solidFill>
                  <a:srgbClr val="002060"/>
                </a:solidFill>
              </a:rPr>
              <a:t>суицидальные попытки;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больным</a:t>
            </a:r>
            <a:r>
              <a:rPr lang="ru-RU" sz="2000" dirty="0">
                <a:solidFill>
                  <a:srgbClr val="002060"/>
                </a:solidFill>
              </a:rPr>
              <a:t>, одиноким и престарелым, сиротам, лицам с ограниченными возможностями здоровья;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лицам</a:t>
            </a:r>
            <a:r>
              <a:rPr lang="ru-RU" sz="2000" dirty="0">
                <a:solidFill>
                  <a:srgbClr val="002060"/>
                </a:solidFill>
              </a:rPr>
              <a:t>, получившим посттравматические стрессовые расстройства, находящимся под следствием или в учреждениях пенитенциарной </a:t>
            </a:r>
            <a:r>
              <a:rPr lang="ru-RU" sz="2000" dirty="0" smtClean="0">
                <a:solidFill>
                  <a:srgbClr val="002060"/>
                </a:solidFill>
              </a:rPr>
              <a:t>системы.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8967" cy="1237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0252" y="304826"/>
            <a:ext cx="1822862" cy="93276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87498" y="618797"/>
            <a:ext cx="7137989" cy="8154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Психолог социальной сферы (</a:t>
            </a:r>
            <a:r>
              <a:rPr lang="ru-RU" sz="2400" b="1" spc="140" dirty="0" err="1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проф.стандарт</a:t>
            </a:r>
            <a:r>
              <a:rPr lang="ru-RU" sz="24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  <a:t>) </a:t>
            </a:r>
            <a:br>
              <a:rPr lang="ru-RU" sz="2400" b="1" spc="140" dirty="0" smtClean="0">
                <a:solidFill>
                  <a:srgbClr val="C00000"/>
                </a:solidFill>
                <a:latin typeface="Trebuchet MS"/>
                <a:ea typeface="+mn-ea"/>
                <a:cs typeface="Trebuchet MS"/>
              </a:rPr>
            </a:br>
            <a:r>
              <a:rPr lang="ru-RU" sz="2000" b="1" spc="140" dirty="0" smtClean="0">
                <a:solidFill>
                  <a:srgbClr val="002060"/>
                </a:solidFill>
                <a:latin typeface="Trebuchet MS"/>
                <a:ea typeface="+mn-ea"/>
                <a:cs typeface="Trebuchet MS"/>
              </a:rPr>
              <a:t>утвержден приказом Министерства труда и социальной защиты РФ от 18 ноября 2013 г. – 682н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6601779"/>
              </p:ext>
            </p:extLst>
          </p:nvPr>
        </p:nvGraphicFramePr>
        <p:xfrm>
          <a:off x="674298" y="1848301"/>
          <a:ext cx="11014494" cy="434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340">
                  <a:extLst>
                    <a:ext uri="{9D8B030D-6E8A-4147-A177-3AD203B41FA5}">
                      <a16:colId xmlns:a16="http://schemas.microsoft.com/office/drawing/2014/main" xmlns="" val="3627667888"/>
                    </a:ext>
                  </a:extLst>
                </a:gridCol>
                <a:gridCol w="8016154">
                  <a:extLst>
                    <a:ext uri="{9D8B030D-6E8A-4147-A177-3AD203B41FA5}">
                      <a16:colId xmlns:a16="http://schemas.microsoft.com/office/drawing/2014/main" xmlns="" val="936898842"/>
                    </a:ext>
                  </a:extLst>
                </a:gridCol>
              </a:tblGrid>
              <a:tr h="37084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 предоставление психологических услуг лицам разных возрастов и социальных групп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межведомственных команд по оказанию психологической помощи социальным группам и отдельным лицам (клиентам)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4053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мониторинга психологической безопасности и комфортности среды проживания населения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96160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психологической помощи социальным группам и отдельным лицам (клиентам), попавшим в трудную жизненную ситуацию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88792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психологического сопровождения и психологической помощи социально уязвимым слоям населения (клиентам)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94003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психологической помощи работникам органов и организаций социальной сферы (клиентам)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5938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Психологическое сопровождение процессов, связанных с образованием и деятельностью замещающих семей (клиентов)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530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по созданию системы психологического просвещения населения,  работников органов и организаций социальной сферы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90887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реализация программ повышения психологической защищенности и предупреждения психологического неблагополучия населения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99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25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5"/>
          <p:cNvSpPr/>
          <p:nvPr/>
        </p:nvSpPr>
        <p:spPr>
          <a:xfrm>
            <a:off x="0" y="6286272"/>
            <a:ext cx="12192000" cy="492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18967" cy="1237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0252" y="304826"/>
            <a:ext cx="1822862" cy="9327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6482" y="466099"/>
            <a:ext cx="7139035" cy="1359526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96686" y="2181429"/>
            <a:ext cx="8203474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Выявление проблем межведомственного характера в социальной сфере, подготовка предложений по формированию команды специалистов разного профиля для оказания комплексной психологической помощи </a:t>
            </a:r>
            <a:r>
              <a:rPr lang="ru-RU" sz="2000" dirty="0" smtClean="0">
                <a:solidFill>
                  <a:srgbClr val="002060"/>
                </a:solidFill>
              </a:rPr>
              <a:t>клиентам. Психологическая оценка </a:t>
            </a:r>
            <a:r>
              <a:rPr lang="ru-RU" sz="2000" dirty="0">
                <a:solidFill>
                  <a:srgbClr val="002060"/>
                </a:solidFill>
              </a:rPr>
              <a:t>эффективности деятельности специалистов межведомственной </a:t>
            </a:r>
            <a:r>
              <a:rPr lang="ru-RU" sz="2000" dirty="0" smtClean="0">
                <a:solidFill>
                  <a:srgbClr val="002060"/>
                </a:solidFill>
              </a:rPr>
              <a:t>команды.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Проведение </a:t>
            </a:r>
            <a:r>
              <a:rPr lang="ru-RU" sz="2000" dirty="0">
                <a:solidFill>
                  <a:srgbClr val="002060"/>
                </a:solidFill>
              </a:rPr>
              <a:t>программ активизации личностных ресурсов клиентов, в том числе на межведомственной </a:t>
            </a:r>
            <a:r>
              <a:rPr lang="ru-RU" sz="2000" dirty="0" smtClean="0">
                <a:solidFill>
                  <a:srgbClr val="002060"/>
                </a:solidFill>
              </a:rPr>
              <a:t>основе.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Взаимодействие </a:t>
            </a:r>
            <a:r>
              <a:rPr lang="ru-RU" sz="2000" dirty="0">
                <a:solidFill>
                  <a:srgbClr val="002060"/>
                </a:solidFill>
              </a:rPr>
              <a:t>с социальным окружением клиентов с целью организации психологической поддержки и помощи в решении их жизненных </a:t>
            </a:r>
            <a:r>
              <a:rPr lang="ru-RU" sz="2000" dirty="0" smtClean="0">
                <a:solidFill>
                  <a:srgbClr val="002060"/>
                </a:solidFill>
              </a:rPr>
              <a:t>проблем.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Содействие в создании социально-психологической поддерживающей среды в окружении клиентов.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2890" y="1750898"/>
            <a:ext cx="2786380" cy="41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3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3216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65"/>
          <p:cNvSpPr/>
          <p:nvPr/>
        </p:nvSpPr>
        <p:spPr>
          <a:xfrm>
            <a:off x="0" y="6116128"/>
            <a:ext cx="12192000" cy="663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5747" y="305481"/>
            <a:ext cx="1822862" cy="93276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70263" y="1136468"/>
            <a:ext cx="5669280" cy="551252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Лица, </a:t>
            </a:r>
            <a:r>
              <a:rPr lang="ru-RU" b="1" dirty="0" smtClean="0">
                <a:solidFill>
                  <a:srgbClr val="C00000"/>
                </a:solidFill>
              </a:rPr>
              <a:t>наиболее подверженных воздействию идеологии </a:t>
            </a:r>
            <a:r>
              <a:rPr lang="ru-RU" b="1" dirty="0" smtClean="0">
                <a:solidFill>
                  <a:srgbClr val="C00000"/>
                </a:solidFill>
              </a:rPr>
              <a:t>терроризма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э</a:t>
            </a:r>
            <a:r>
              <a:rPr lang="ru-RU" sz="2600" b="1" dirty="0" smtClean="0">
                <a:solidFill>
                  <a:srgbClr val="002060"/>
                </a:solidFill>
              </a:rPr>
              <a:t>то определенная категория людей, </a:t>
            </a:r>
            <a:r>
              <a:rPr lang="ru-RU" sz="2600" b="1" dirty="0" smtClean="0">
                <a:solidFill>
                  <a:srgbClr val="002060"/>
                </a:solidFill>
              </a:rPr>
              <a:t>выделяющихся набором </a:t>
            </a:r>
            <a:r>
              <a:rPr lang="ru-RU" sz="2600" b="1" dirty="0" smtClean="0">
                <a:solidFill>
                  <a:srgbClr val="002060"/>
                </a:solidFill>
              </a:rPr>
              <a:t>социально-психологических характеристик: неудовлетворенность, тревожность, внушаемость (</a:t>
            </a:r>
            <a:r>
              <a:rPr lang="ru-RU" sz="2600" b="1" dirty="0" err="1" smtClean="0">
                <a:solidFill>
                  <a:srgbClr val="002060"/>
                </a:solidFill>
              </a:rPr>
              <a:t>некритичность</a:t>
            </a:r>
            <a:r>
              <a:rPr lang="ru-RU" sz="2600" b="1" dirty="0" smtClean="0">
                <a:solidFill>
                  <a:srgbClr val="002060"/>
                </a:solidFill>
              </a:rPr>
              <a:t>), </a:t>
            </a:r>
            <a:r>
              <a:rPr lang="ru-RU" sz="2600" b="1" dirty="0" smtClean="0">
                <a:solidFill>
                  <a:srgbClr val="002060"/>
                </a:solidFill>
              </a:rPr>
              <a:t>эгоцентризм, склонностью к авантюризму, </a:t>
            </a:r>
            <a:r>
              <a:rPr lang="ru-RU" sz="2600" b="1" dirty="0" smtClean="0">
                <a:solidFill>
                  <a:srgbClr val="002060"/>
                </a:solidFill>
              </a:rPr>
              <a:t>инфантилизм, безответственность</a:t>
            </a:r>
            <a:r>
              <a:rPr lang="ru-RU" sz="2600" b="1" dirty="0" smtClean="0">
                <a:solidFill>
                  <a:srgbClr val="002060"/>
                </a:solidFill>
              </a:rPr>
              <a:t>, </a:t>
            </a:r>
            <a:r>
              <a:rPr lang="ru-RU" sz="2600" b="1" dirty="0" smtClean="0">
                <a:solidFill>
                  <a:srgbClr val="002060"/>
                </a:solidFill>
              </a:rPr>
              <a:t>с выраженной потребностью выразить свой протест против «несправедливого» отношения к ним путем отказа от сдерживающих духовных, моральных, культурных норм и правил быстрыми, грубыми силовыми средствами в форме групповой зависимости с себе подобными</a:t>
            </a:r>
          </a:p>
          <a:p>
            <a:pPr algn="just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080760" y="1188720"/>
            <a:ext cx="5181600" cy="492292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Лица </a:t>
            </a:r>
            <a:r>
              <a:rPr lang="ru-RU" b="1" dirty="0" smtClean="0">
                <a:solidFill>
                  <a:srgbClr val="C00000"/>
                </a:solidFill>
              </a:rPr>
              <a:t>категории особого внимания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</a:t>
            </a:r>
            <a:r>
              <a:rPr lang="ru-RU" b="1" dirty="0" smtClean="0">
                <a:solidFill>
                  <a:srgbClr val="002060"/>
                </a:solidFill>
              </a:rPr>
              <a:t>то категория </a:t>
            </a:r>
            <a:r>
              <a:rPr lang="ru-RU" b="1" dirty="0" smtClean="0">
                <a:solidFill>
                  <a:srgbClr val="002060"/>
                </a:solidFill>
              </a:rPr>
              <a:t>людей</a:t>
            </a:r>
            <a:r>
              <a:rPr lang="ru-RU" b="1" dirty="0" smtClean="0">
                <a:solidFill>
                  <a:srgbClr val="002060"/>
                </a:solidFill>
              </a:rPr>
              <a:t>, вовлеченных в экстремистскую и террористическую деятельность, с которыми организуется работа муниципальной МРГ, направленная на содействие в адаптации к социуму, снижения их уровня агрессии, актуализации патриотических чувств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5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4457" y="496706"/>
            <a:ext cx="10922000" cy="934402"/>
          </a:xfrm>
        </p:spPr>
        <p:txBody>
          <a:bodyPr>
            <a:normAutofit fontScale="90000"/>
          </a:bodyPr>
          <a:lstStyle/>
          <a:p>
            <a:pPr algn="ctr" defTabSz="457200"/>
            <a:r>
              <a:rPr lang="ru-RU" sz="3100" b="1" dirty="0" err="1" smtClean="0">
                <a:solidFill>
                  <a:srgbClr val="C00000"/>
                </a:solidFill>
              </a:rPr>
              <a:t>Биопсихосоциодуховная</a:t>
            </a:r>
            <a:r>
              <a:rPr lang="ru-RU" sz="3100" b="1" dirty="0" smtClean="0">
                <a:solidFill>
                  <a:srgbClr val="C00000"/>
                </a:solidFill>
              </a:rPr>
              <a:t> организация лиц </a:t>
            </a:r>
            <a:r>
              <a:rPr lang="ru-RU" sz="3100" b="1" dirty="0">
                <a:solidFill>
                  <a:srgbClr val="C00000"/>
                </a:solidFill>
              </a:rPr>
              <a:t>наиболее подверженных воздействию идеологии </a:t>
            </a:r>
            <a:r>
              <a:rPr lang="ru-RU" sz="3100" b="1" dirty="0" smtClean="0">
                <a:solidFill>
                  <a:srgbClr val="C00000"/>
                </a:solidFill>
              </a:rPr>
              <a:t>терроризма и лиц, категории особого внимания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alt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7182738"/>
              </p:ext>
            </p:extLst>
          </p:nvPr>
        </p:nvGraphicFramePr>
        <p:xfrm>
          <a:off x="516709" y="1600926"/>
          <a:ext cx="11003280" cy="44080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76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7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688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Биологический уровень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нарушения органа зрения, опорно-двигательного аппарата, разобщение лево- и правополушарных функций, ослабление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левополушарных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усиление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правополушарных функций. Ослабление корковых и преобладание подкорковых структур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функций головного мозга</a:t>
                      </a:r>
                      <a:endParaRPr lang="ru-RU" sz="1800" b="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414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Психологический уровень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несформированность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представлений о себе, своих ресурсах,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нарушено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осознание себя человеком разумным, с определенными, заданными природой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полоролевыми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характеристиками, объективным ролевым репертуаром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215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Социальный уровень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Примитивизация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огрубение, упрощение поведения, форм реагирования и взаимодействия.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Сужение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интересов и жизненной формации. Двойные стандарты,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инфантилизация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инертность, зависимость</a:t>
                      </a:r>
                      <a:endParaRPr lang="ru-RU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02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Духовный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</a:rPr>
                        <a:t>уровень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Искажение, д</a:t>
                      </a:r>
                      <a:r>
                        <a:rPr lang="ru-RU" sz="1800" dirty="0" smtClean="0"/>
                        <a:t>евальвация </a:t>
                      </a:r>
                      <a:r>
                        <a:rPr lang="ru-RU" sz="1800" dirty="0" smtClean="0"/>
                        <a:t>общечеловеческих </a:t>
                      </a:r>
                      <a:r>
                        <a:rPr lang="ru-RU" sz="1800" dirty="0" smtClean="0"/>
                        <a:t>(истинных) ценностей</a:t>
                      </a:r>
                      <a:r>
                        <a:rPr lang="ru-RU" sz="1800" baseline="0" dirty="0" smtClean="0"/>
                        <a:t> и </a:t>
                      </a:r>
                      <a:r>
                        <a:rPr lang="ru-RU" sz="1800" dirty="0" smtClean="0"/>
                        <a:t>идеалов</a:t>
                      </a:r>
                      <a:endParaRPr lang="ru-RU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644" name="object 65"/>
          <p:cNvSpPr>
            <a:spLocks noChangeArrowheads="1"/>
          </p:cNvSpPr>
          <p:nvPr/>
        </p:nvSpPr>
        <p:spPr bwMode="auto">
          <a:xfrm>
            <a:off x="81280" y="6099176"/>
            <a:ext cx="11998960" cy="6572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45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4836</TotalTime>
  <Words>1552</Words>
  <Application>Microsoft Office PowerPoint</Application>
  <PresentationFormat>Произвольный</PresentationFormat>
  <Paragraphs>166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Психолог социальной сферы (проф.стандарт)  утвержден приказом Министерства труда и социальной защиты РФ от 18 ноября 2013 г. – 682н</vt:lpstr>
      <vt:lpstr>Психолог социальной сферы (проф.стандарт)  утвержден приказом Министерства труда и социальной защиты РФ от 18 ноября 2013 г. – 682н</vt:lpstr>
      <vt:lpstr>Слайд 7</vt:lpstr>
      <vt:lpstr>Слайд 8</vt:lpstr>
      <vt:lpstr>Биопсихосоциодуховная организация лиц наиболее подверженных воздействию идеологии терроризма и лиц, категории особого внимания </vt:lpstr>
      <vt:lpstr>Слайд 10</vt:lpstr>
      <vt:lpstr>Психологическое сопровождение  лиц, наиболее подверженных воздействию идеологии терроризма</vt:lpstr>
      <vt:lpstr>Слайд 12</vt:lpstr>
      <vt:lpstr>Структура государственной системы управления  психологической деятельностью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 Хайруллов Назымович</dc:creator>
  <cp:lastModifiedBy>Пользователь</cp:lastModifiedBy>
  <cp:revision>569</cp:revision>
  <cp:lastPrinted>2019-12-24T12:42:15Z</cp:lastPrinted>
  <dcterms:created xsi:type="dcterms:W3CDTF">2019-03-22T11:54:14Z</dcterms:created>
  <dcterms:modified xsi:type="dcterms:W3CDTF">2020-02-20T20:42:32Z</dcterms:modified>
</cp:coreProperties>
</file>